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10">
  <p:sldMasterIdLst>
    <p:sldMasterId id="2147483660" r:id="rId1"/>
  </p:sldMasterIdLst>
  <p:notesMasterIdLst>
    <p:notesMasterId r:id="rId43"/>
  </p:notesMasterIdLst>
  <p:sldIdLst>
    <p:sldId id="256" r:id="rId2"/>
    <p:sldId id="281" r:id="rId3"/>
    <p:sldId id="370" r:id="rId4"/>
    <p:sldId id="377" r:id="rId5"/>
    <p:sldId id="381" r:id="rId6"/>
    <p:sldId id="372" r:id="rId7"/>
    <p:sldId id="332" r:id="rId8"/>
    <p:sldId id="374" r:id="rId9"/>
    <p:sldId id="373" r:id="rId10"/>
    <p:sldId id="375" r:id="rId11"/>
    <p:sldId id="376" r:id="rId12"/>
    <p:sldId id="378" r:id="rId13"/>
    <p:sldId id="354" r:id="rId14"/>
    <p:sldId id="355" r:id="rId15"/>
    <p:sldId id="356" r:id="rId16"/>
    <p:sldId id="359" r:id="rId17"/>
    <p:sldId id="353" r:id="rId18"/>
    <p:sldId id="360" r:id="rId19"/>
    <p:sldId id="361" r:id="rId20"/>
    <p:sldId id="380" r:id="rId21"/>
    <p:sldId id="384" r:id="rId22"/>
    <p:sldId id="383" r:id="rId23"/>
    <p:sldId id="385" r:id="rId24"/>
    <p:sldId id="362" r:id="rId25"/>
    <p:sldId id="366" r:id="rId26"/>
    <p:sldId id="363" r:id="rId27"/>
    <p:sldId id="367" r:id="rId28"/>
    <p:sldId id="368" r:id="rId29"/>
    <p:sldId id="390" r:id="rId30"/>
    <p:sldId id="386" r:id="rId31"/>
    <p:sldId id="388" r:id="rId32"/>
    <p:sldId id="391" r:id="rId33"/>
    <p:sldId id="387" r:id="rId34"/>
    <p:sldId id="395" r:id="rId35"/>
    <p:sldId id="393" r:id="rId36"/>
    <p:sldId id="394" r:id="rId37"/>
    <p:sldId id="396" r:id="rId38"/>
    <p:sldId id="398" r:id="rId39"/>
    <p:sldId id="399" r:id="rId40"/>
    <p:sldId id="325" r:id="rId41"/>
    <p:sldId id="297" r:id="rId4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4" autoAdjust="0"/>
    <p:restoredTop sz="90977" autoAdjust="0"/>
  </p:normalViewPr>
  <p:slideViewPr>
    <p:cSldViewPr>
      <p:cViewPr varScale="1">
        <p:scale>
          <a:sx n="75" d="100"/>
          <a:sy n="75" d="100"/>
        </p:scale>
        <p:origin x="1392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37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E7906-2153-45EC-9414-F5B649ED0EF5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01AD1-B4CA-4A3B-822D-A87AF806D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01AD1-B4CA-4A3B-822D-A87AF806D5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1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901AD1-B4CA-4A3B-822D-A87AF806D5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87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901AD1-B4CA-4A3B-822D-A87AF806D57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242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altLang="zh-TW"/>
              <a:t>Click to edit Master title style</a:t>
            </a:r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altLang="zh-TW"/>
              <a:t>Click to edit Master subtitle style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428BBF01-3B75-4290-9EA8-FE6F1FEBFC73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矩形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矩形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矩形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044217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zh-TW"/>
              <a:t>Click to edit Master title style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altLang="zh-TW"/>
              <a:t>Edit Master text styles</a:t>
            </a:r>
          </a:p>
          <a:p>
            <a:pPr lvl="1" eaLnBrk="1" latinLnBrk="0" hangingPunct="1"/>
            <a:r>
              <a:rPr lang="en-US" altLang="zh-TW"/>
              <a:t>Second level</a:t>
            </a:r>
          </a:p>
          <a:p>
            <a:pPr lvl="2" eaLnBrk="1" latinLnBrk="0" hangingPunct="1"/>
            <a:r>
              <a:rPr lang="en-US" altLang="zh-TW"/>
              <a:t>Third level</a:t>
            </a:r>
          </a:p>
          <a:p>
            <a:pPr lvl="3" eaLnBrk="1" latinLnBrk="0" hangingPunct="1"/>
            <a:r>
              <a:rPr lang="en-US" altLang="zh-TW"/>
              <a:t>Fourth level</a:t>
            </a:r>
          </a:p>
          <a:p>
            <a:pPr lvl="4" eaLnBrk="1" latinLnBrk="0" hangingPunct="1"/>
            <a:r>
              <a:rPr lang="en-US" altLang="zh-TW"/>
              <a:t>Fifth level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2F093-BACD-4137-B120-7671DC34871C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4476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altLang="zh-TW"/>
              <a:t>Click to edit Master title style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altLang="zh-TW"/>
              <a:t>Edit Master text styles</a:t>
            </a:r>
          </a:p>
          <a:p>
            <a:pPr lvl="1" eaLnBrk="1" latinLnBrk="0" hangingPunct="1"/>
            <a:r>
              <a:rPr lang="en-US" altLang="zh-TW"/>
              <a:t>Second level</a:t>
            </a:r>
          </a:p>
          <a:p>
            <a:pPr lvl="2" eaLnBrk="1" latinLnBrk="0" hangingPunct="1"/>
            <a:r>
              <a:rPr lang="en-US" altLang="zh-TW"/>
              <a:t>Third level</a:t>
            </a:r>
          </a:p>
          <a:p>
            <a:pPr lvl="3" eaLnBrk="1" latinLnBrk="0" hangingPunct="1"/>
            <a:r>
              <a:rPr lang="en-US" altLang="zh-TW"/>
              <a:t>Fourth level</a:t>
            </a:r>
          </a:p>
          <a:p>
            <a:pPr lvl="4" eaLnBrk="1" latinLnBrk="0" hangingPunct="1"/>
            <a:r>
              <a:rPr lang="en-US" altLang="zh-TW"/>
              <a:t>Fifth level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66B83-DFC9-435F-AB68-89595EBF254B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等腰三角形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直線接點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44349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zh-TW" dirty="0"/>
              <a:t>Click to edit Master title style</a:t>
            </a:r>
            <a:endParaRPr kumimoji="0"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A49CB-234F-4C55-AC74-A56261896AEF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>
              <a:defRPr>
                <a:latin typeface="Adobe Devanagari" panose="02040503050201020203" pitchFamily="18" charset="0"/>
                <a:cs typeface="Adobe Devanagari" panose="02040503050201020203" pitchFamily="18" charset="0"/>
              </a:defRPr>
            </a:lvl1pPr>
            <a:lvl2pPr>
              <a:defRPr>
                <a:latin typeface="Adobe Devanagari" panose="02040503050201020203" pitchFamily="18" charset="0"/>
                <a:cs typeface="Adobe Devanagari" panose="02040503050201020203" pitchFamily="18" charset="0"/>
              </a:defRPr>
            </a:lvl2pPr>
            <a:lvl3pPr>
              <a:defRPr>
                <a:latin typeface="Adobe Devanagari" panose="02040503050201020203" pitchFamily="18" charset="0"/>
                <a:cs typeface="Adobe Devanagari" panose="02040503050201020203" pitchFamily="18" charset="0"/>
              </a:defRPr>
            </a:lvl3pPr>
            <a:lvl4pPr>
              <a:defRPr>
                <a:latin typeface="Adobe Devanagari" panose="02040503050201020203" pitchFamily="18" charset="0"/>
                <a:cs typeface="Adobe Devanagari" panose="02040503050201020203" pitchFamily="18" charset="0"/>
              </a:defRPr>
            </a:lvl4pPr>
            <a:lvl5pPr>
              <a:defRPr>
                <a:latin typeface="Adobe Devanagari" panose="02040503050201020203" pitchFamily="18" charset="0"/>
                <a:cs typeface="Adobe Devanagari" panose="02040503050201020203" pitchFamily="18" charset="0"/>
              </a:defRPr>
            </a:lvl5pPr>
          </a:lstStyle>
          <a:p>
            <a:pPr lvl="0" eaLnBrk="1" latinLnBrk="0" hangingPunct="1"/>
            <a:r>
              <a:rPr lang="en-US" altLang="zh-TW" dirty="0"/>
              <a:t>Edit Master text styles</a:t>
            </a:r>
          </a:p>
          <a:p>
            <a:pPr lvl="1" eaLnBrk="1" latinLnBrk="0" hangingPunct="1"/>
            <a:r>
              <a:rPr lang="en-US" altLang="zh-TW" dirty="0"/>
              <a:t>Second level</a:t>
            </a:r>
          </a:p>
          <a:p>
            <a:pPr lvl="2" eaLnBrk="1" latinLnBrk="0" hangingPunct="1"/>
            <a:r>
              <a:rPr lang="en-US" altLang="zh-TW" dirty="0"/>
              <a:t>Third level</a:t>
            </a:r>
          </a:p>
          <a:p>
            <a:pPr lvl="3" eaLnBrk="1" latinLnBrk="0" hangingPunct="1"/>
            <a:r>
              <a:rPr lang="en-US" altLang="zh-TW" dirty="0"/>
              <a:t>Fourth level</a:t>
            </a:r>
          </a:p>
          <a:p>
            <a:pPr lvl="4" eaLnBrk="1" latinLnBrk="0" hangingPunct="1"/>
            <a:r>
              <a:rPr lang="en-US" altLang="zh-TW" dirty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65069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altLang="zh-TW"/>
              <a:t>Click to edit Master title style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altLang="zh-TW"/>
              <a:t>Edit Master text styles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3838BE22-EDCB-4A3E-917E-7331A3C0E6F4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268098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altLang="zh-TW"/>
              <a:t>Click to edit Master title style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E019D-C773-4650-901A-C52CC483237D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altLang="zh-TW" dirty="0"/>
              <a:t>Edit Master text styles</a:t>
            </a:r>
          </a:p>
          <a:p>
            <a:pPr lvl="1" eaLnBrk="1" latinLnBrk="0" hangingPunct="1"/>
            <a:r>
              <a:rPr lang="en-US" altLang="zh-TW" dirty="0"/>
              <a:t>Second level</a:t>
            </a:r>
          </a:p>
          <a:p>
            <a:pPr lvl="2" eaLnBrk="1" latinLnBrk="0" hangingPunct="1"/>
            <a:r>
              <a:rPr lang="en-US" altLang="zh-TW" dirty="0"/>
              <a:t>Third level</a:t>
            </a:r>
          </a:p>
          <a:p>
            <a:pPr lvl="3" eaLnBrk="1" latinLnBrk="0" hangingPunct="1"/>
            <a:r>
              <a:rPr lang="en-US" altLang="zh-TW" dirty="0"/>
              <a:t>Fourth level</a:t>
            </a:r>
          </a:p>
          <a:p>
            <a:pPr lvl="4" eaLnBrk="1" latinLnBrk="0" hangingPunct="1"/>
            <a:r>
              <a:rPr lang="en-US" altLang="zh-TW" dirty="0"/>
              <a:t>Fifth level</a:t>
            </a:r>
            <a:endParaRPr kumimoji="0" lang="en-US" dirty="0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altLang="zh-TW"/>
              <a:t>Edit Master text styles</a:t>
            </a:r>
          </a:p>
          <a:p>
            <a:pPr lvl="1" eaLnBrk="1" latinLnBrk="0" hangingPunct="1"/>
            <a:r>
              <a:rPr lang="en-US" altLang="zh-TW"/>
              <a:t>Second level</a:t>
            </a:r>
          </a:p>
          <a:p>
            <a:pPr lvl="2" eaLnBrk="1" latinLnBrk="0" hangingPunct="1"/>
            <a:r>
              <a:rPr lang="en-US" altLang="zh-TW"/>
              <a:t>Third level</a:t>
            </a:r>
          </a:p>
          <a:p>
            <a:pPr lvl="3" eaLnBrk="1" latinLnBrk="0" hangingPunct="1"/>
            <a:r>
              <a:rPr lang="en-US" altLang="zh-TW"/>
              <a:t>Fourth level</a:t>
            </a:r>
          </a:p>
          <a:p>
            <a:pPr lvl="4" eaLnBrk="1" latinLnBrk="0" hangingPunct="1"/>
            <a:r>
              <a:rPr lang="en-US" altLang="zh-TW"/>
              <a:t>Fifth level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038344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altLang="zh-TW"/>
              <a:t>Click to edit Master title style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altLang="zh-TW"/>
              <a:t>Edit Master text styles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altLang="zh-TW"/>
              <a:t>Edit Master text styles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D6526-FA85-4B67-8E77-8C80836C77A9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altLang="zh-TW"/>
              <a:t>Edit Master text styles</a:t>
            </a:r>
          </a:p>
          <a:p>
            <a:pPr lvl="1" eaLnBrk="1" latinLnBrk="0" hangingPunct="1"/>
            <a:r>
              <a:rPr lang="en-US" altLang="zh-TW"/>
              <a:t>Second level</a:t>
            </a:r>
          </a:p>
          <a:p>
            <a:pPr lvl="2" eaLnBrk="1" latinLnBrk="0" hangingPunct="1"/>
            <a:r>
              <a:rPr lang="en-US" altLang="zh-TW"/>
              <a:t>Third level</a:t>
            </a:r>
          </a:p>
          <a:p>
            <a:pPr lvl="3" eaLnBrk="1" latinLnBrk="0" hangingPunct="1"/>
            <a:r>
              <a:rPr lang="en-US" altLang="zh-TW"/>
              <a:t>Fourth level</a:t>
            </a:r>
          </a:p>
          <a:p>
            <a:pPr lvl="4" eaLnBrk="1" latinLnBrk="0" hangingPunct="1"/>
            <a:r>
              <a:rPr lang="en-US" altLang="zh-TW"/>
              <a:t>Fifth level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altLang="zh-TW"/>
              <a:t>Edit Master text styles</a:t>
            </a:r>
          </a:p>
          <a:p>
            <a:pPr lvl="1" eaLnBrk="1" latinLnBrk="0" hangingPunct="1"/>
            <a:r>
              <a:rPr lang="en-US" altLang="zh-TW"/>
              <a:t>Second level</a:t>
            </a:r>
          </a:p>
          <a:p>
            <a:pPr lvl="2" eaLnBrk="1" latinLnBrk="0" hangingPunct="1"/>
            <a:r>
              <a:rPr lang="en-US" altLang="zh-TW"/>
              <a:t>Third level</a:t>
            </a:r>
          </a:p>
          <a:p>
            <a:pPr lvl="3" eaLnBrk="1" latinLnBrk="0" hangingPunct="1"/>
            <a:r>
              <a:rPr lang="en-US" altLang="zh-TW"/>
              <a:t>Fourth level</a:t>
            </a:r>
          </a:p>
          <a:p>
            <a:pPr lvl="4" eaLnBrk="1" latinLnBrk="0" hangingPunct="1"/>
            <a:r>
              <a:rPr lang="en-US" altLang="zh-TW"/>
              <a:t>Fifth level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517654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altLang="zh-TW"/>
              <a:t>Click to edit Master title style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C2352-BBEA-416B-A4DA-28761DF4D4CF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96538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2842D-4FBB-4917-9F53-7CDE6146DC19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直線接點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75988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altLang="zh-TW"/>
              <a:t>Click to edit Master title style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altLang="zh-TW"/>
              <a:t>Edit Master text styles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39BE6-9BAA-47A0-BE8A-9648FDBA08F8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直線接點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直線接點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內容版面配置區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 altLang="zh-TW"/>
              <a:t>Edit Master text styles</a:t>
            </a:r>
          </a:p>
          <a:p>
            <a:pPr lvl="1" eaLnBrk="1" latinLnBrk="0" hangingPunct="1"/>
            <a:r>
              <a:rPr lang="en-US" altLang="zh-TW"/>
              <a:t>Second level</a:t>
            </a:r>
          </a:p>
          <a:p>
            <a:pPr lvl="2" eaLnBrk="1" latinLnBrk="0" hangingPunct="1"/>
            <a:r>
              <a:rPr lang="en-US" altLang="zh-TW"/>
              <a:t>Third level</a:t>
            </a:r>
          </a:p>
          <a:p>
            <a:pPr lvl="3" eaLnBrk="1" latinLnBrk="0" hangingPunct="1"/>
            <a:r>
              <a:rPr lang="en-US" altLang="zh-TW"/>
              <a:t>Fourth level</a:t>
            </a:r>
          </a:p>
          <a:p>
            <a:pPr lvl="4" eaLnBrk="1" latinLnBrk="0" hangingPunct="1"/>
            <a:r>
              <a:rPr lang="en-US" altLang="zh-TW"/>
              <a:t>Fifth level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806971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altLang="zh-TW"/>
              <a:t>Click to edit Master title style</a:t>
            </a:r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altLang="zh-TW"/>
              <a:t>Click icon to add picture</a:t>
            </a:r>
            <a:endParaRPr kumimoji="0" 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altLang="zh-TW"/>
              <a:t>Edit Master text styles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664ED-2191-448A-AE18-F026445C2345}" type="datetime1">
              <a:rPr lang="zh-TW" altLang="en-US" smtClean="0"/>
              <a:t>2020/2/18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直線接點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044957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TW" altLang="en-US" dirty="0"/>
              <a:t>按一下以編輯母片標題樣式</a:t>
            </a:r>
            <a:endParaRPr kumimoji="0" lang="en-US" dirty="0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dirty="0"/>
              <a:t>按一下以編輯母片文字樣式</a:t>
            </a:r>
          </a:p>
          <a:p>
            <a:pPr lvl="1" eaLnBrk="1" latinLnBrk="0" hangingPunct="1"/>
            <a:r>
              <a:rPr kumimoji="0" lang="zh-TW" altLang="en-US" dirty="0"/>
              <a:t>第二層</a:t>
            </a:r>
          </a:p>
          <a:p>
            <a:pPr lvl="2" eaLnBrk="1" latinLnBrk="0" hangingPunct="1"/>
            <a:r>
              <a:rPr kumimoji="0" lang="zh-TW" altLang="en-US" dirty="0"/>
              <a:t>第三層</a:t>
            </a:r>
          </a:p>
          <a:p>
            <a:pPr lvl="3" eaLnBrk="1" latinLnBrk="0" hangingPunct="1"/>
            <a:r>
              <a:rPr kumimoji="0" lang="zh-TW" altLang="en-US" dirty="0"/>
              <a:t>第四層</a:t>
            </a:r>
          </a:p>
          <a:p>
            <a:pPr lvl="4" eaLnBrk="1" latinLnBrk="0" hangingPunct="1"/>
            <a:r>
              <a:rPr kumimoji="0" lang="zh-TW" altLang="en-US" dirty="0"/>
              <a:t>第五層</a:t>
            </a:r>
            <a:endParaRPr kumimoji="0" lang="en-US" dirty="0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7501916" y="149226"/>
            <a:ext cx="1150422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A80DB9EE-3CC7-4582-879C-5C703FC44F98}" type="datetime1">
              <a:rPr lang="zh-TW" altLang="en-US" smtClean="0"/>
              <a:t>2020/2/18</a:t>
            </a:fld>
            <a:endParaRPr lang="zh-TW" alt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5652120" y="149226"/>
            <a:ext cx="1849016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TW" altLang="en-US" dirty="0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8604448" y="6432207"/>
            <a:ext cx="432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 dirty="0"/>
          </a:p>
        </p:txBody>
      </p:sp>
      <p:sp>
        <p:nvSpPr>
          <p:cNvPr id="28" name="直線接點 27"/>
          <p:cNvSpPr>
            <a:spLocks noChangeShapeType="1"/>
          </p:cNvSpPr>
          <p:nvPr/>
        </p:nvSpPr>
        <p:spPr bwMode="auto">
          <a:xfrm>
            <a:off x="457200" y="630932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直線接點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等腰三角形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191847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Adobe Devanagari" panose="02040503050201020203" pitchFamily="18" charset="0"/>
          <a:ea typeface="新細明體" panose="02020500000000000000" pitchFamily="18" charset="-120"/>
          <a:cs typeface="Adobe Devanagari" panose="02040503050201020203" pitchFamily="18" charset="0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Adobe Devanagari" panose="02040503050201020203" pitchFamily="18" charset="0"/>
          <a:ea typeface="新細明體" panose="02020500000000000000" pitchFamily="18" charset="-120"/>
          <a:cs typeface="Adobe Devanagari" panose="02040503050201020203" pitchFamily="18" charset="0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" panose="05000000000000000000" pitchFamily="2" charset="2"/>
        <a:buChar char="q"/>
        <a:defRPr kumimoji="0" sz="2000" kern="1200">
          <a:solidFill>
            <a:schemeClr val="tx1"/>
          </a:solidFill>
          <a:latin typeface="Adobe Devanagari" panose="02040503050201020203" pitchFamily="18" charset="0"/>
          <a:ea typeface="新細明體" panose="02020500000000000000" pitchFamily="18" charset="-120"/>
          <a:cs typeface="Adobe Devanagari" panose="02040503050201020203" pitchFamily="18" charset="0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Adobe Devanagari" panose="02040503050201020203" pitchFamily="18" charset="0"/>
          <a:ea typeface="新細明體" panose="02020500000000000000" pitchFamily="18" charset="-120"/>
          <a:cs typeface="Adobe Devanagari" panose="02040503050201020203" pitchFamily="18" charset="0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Adobe Devanagari" panose="02040503050201020203" pitchFamily="18" charset="0"/>
          <a:ea typeface="新細明體" panose="02020500000000000000" pitchFamily="18" charset="-120"/>
          <a:cs typeface="Adobe Devanagari" panose="02040503050201020203" pitchFamily="18" charset="0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7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6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9.png"/><Relationship Id="rId5" Type="http://schemas.microsoft.com/office/2007/relationships/media" Target="../media/media3.wav"/><Relationship Id="rId15" Type="http://schemas.openxmlformats.org/officeDocument/2006/relationships/image" Target="../media/image11.png"/><Relationship Id="rId10" Type="http://schemas.openxmlformats.org/officeDocument/2006/relationships/image" Target="../media/image8.png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audio" Target="../media/media8.wav"/><Relationship Id="rId13" Type="http://schemas.openxmlformats.org/officeDocument/2006/relationships/image" Target="../media/image13.png"/><Relationship Id="rId3" Type="http://schemas.microsoft.com/office/2007/relationships/media" Target="../media/media6.wav"/><Relationship Id="rId7" Type="http://schemas.microsoft.com/office/2007/relationships/media" Target="../media/media8.wav"/><Relationship Id="rId12" Type="http://schemas.openxmlformats.org/officeDocument/2006/relationships/image" Target="../media/image12.pn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audio" Target="../media/media7.wav"/><Relationship Id="rId11" Type="http://schemas.openxmlformats.org/officeDocument/2006/relationships/image" Target="../media/image8.png"/><Relationship Id="rId5" Type="http://schemas.microsoft.com/office/2007/relationships/media" Target="../media/media7.wav"/><Relationship Id="rId10" Type="http://schemas.openxmlformats.org/officeDocument/2006/relationships/image" Target="../media/image14.png"/><Relationship Id="rId4" Type="http://schemas.openxmlformats.org/officeDocument/2006/relationships/audio" Target="../media/media6.wav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media" Target="../media/media10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audio" Target="../media/media11.wav"/><Relationship Id="rId5" Type="http://schemas.microsoft.com/office/2007/relationships/media" Target="../media/media11.wav"/><Relationship Id="rId4" Type="http://schemas.openxmlformats.org/officeDocument/2006/relationships/audio" Target="../media/media10.wav"/><Relationship Id="rId9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media" Target="../media/media13.wav"/><Relationship Id="rId7" Type="http://schemas.openxmlformats.org/officeDocument/2006/relationships/image" Target="../media/image11.png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3.wav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microsoft.com/office/2007/relationships/media" Target="../media/media16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6" Type="http://schemas.openxmlformats.org/officeDocument/2006/relationships/audio" Target="../media/media17.wav"/><Relationship Id="rId11" Type="http://schemas.openxmlformats.org/officeDocument/2006/relationships/image" Target="../media/image11.png"/><Relationship Id="rId5" Type="http://schemas.microsoft.com/office/2007/relationships/media" Target="../media/media17.wav"/><Relationship Id="rId10" Type="http://schemas.openxmlformats.org/officeDocument/2006/relationships/image" Target="../media/image19.png"/><Relationship Id="rId4" Type="http://schemas.openxmlformats.org/officeDocument/2006/relationships/audio" Target="../media/media16.wav"/><Relationship Id="rId9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media" Target="../media/media19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6" Type="http://schemas.openxmlformats.org/officeDocument/2006/relationships/audio" Target="../media/media20.wav"/><Relationship Id="rId5" Type="http://schemas.microsoft.com/office/2007/relationships/media" Target="../media/media20.wav"/><Relationship Id="rId10" Type="http://schemas.openxmlformats.org/officeDocument/2006/relationships/image" Target="../media/image11.png"/><Relationship Id="rId4" Type="http://schemas.openxmlformats.org/officeDocument/2006/relationships/audio" Target="../media/media19.wav"/><Relationship Id="rId9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5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E691-14A3-4DE7-8C0E-A2AC4D83C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2600" dirty="0"/>
              <a:t>Syntax-prosody mapping in clausal domains: right dislocation in Mandarin and Cantonese</a:t>
            </a:r>
            <a:endParaRPr lang="en-US" sz="2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1941A4-B43C-4545-B464-824536E1D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1849" y="5085184"/>
            <a:ext cx="6858000" cy="68081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Ka-Fai Yip</a:t>
            </a:r>
            <a:r>
              <a:rPr lang="en-US" altLang="zh-TW" dirty="0"/>
              <a:t>, The Chinese University of Hong Kong </a:t>
            </a:r>
            <a:r>
              <a:rPr lang="en-US" i="1" dirty="0"/>
              <a:t>kafaiyip@cuhk.edu.hk</a:t>
            </a:r>
            <a:endParaRPr lang="en-US" altLang="zh-TW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A3756-7567-4CF8-A790-9718D2AF1E96}"/>
              </a:ext>
            </a:extLst>
          </p:cNvPr>
          <p:cNvSpPr txBox="1">
            <a:spLocks/>
          </p:cNvSpPr>
          <p:nvPr/>
        </p:nvSpPr>
        <p:spPr>
          <a:xfrm>
            <a:off x="457200" y="260648"/>
            <a:ext cx="8229600" cy="43204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2300" kern="1200">
                <a:solidFill>
                  <a:schemeClr val="tx2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2pPr>
            <a:lvl3pPr marL="914400" indent="0" algn="ctr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" panose="05000000000000000000" pitchFamily="2" charset="2"/>
              <a:buNone/>
              <a:defRPr kumimoji="0" sz="20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3pPr>
            <a:lvl4pPr marL="1371600" indent="0" algn="ctr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8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4pPr>
            <a:lvl5pPr marL="1828800" indent="0" algn="ctr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6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5pPr>
            <a:lvl6pPr marL="2286000" indent="0" algn="ctr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None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None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err="1"/>
              <a:t>PhEx</a:t>
            </a:r>
            <a:r>
              <a:rPr lang="en-US" dirty="0"/>
              <a:t> 10        		The University of Tokyo 		         2020-2-15</a:t>
            </a:r>
          </a:p>
        </p:txBody>
      </p:sp>
    </p:spTree>
    <p:extLst>
      <p:ext uri="{BB962C8B-B14F-4D97-AF65-F5344CB8AC3E}">
        <p14:creationId xmlns:p14="http://schemas.microsoft.com/office/powerpoint/2010/main" val="77879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E691-14A3-4DE7-8C0E-A2AC4D83C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§3: RD as one intonational phrase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1941A4-B43C-4545-B464-824536E1D2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684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F49E7-D984-45DB-999F-A694BDF40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one: design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4DB11C-9529-45CF-9ECC-D8942447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38EEA-4AA3-465F-9444-03A27B6D0C6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Trichotomy: (all are declaratives)</a:t>
            </a:r>
          </a:p>
          <a:p>
            <a:pPr lvl="1"/>
            <a:r>
              <a:rPr lang="en-US" dirty="0"/>
              <a:t>(1) Non-RD (one sentence)     [</a:t>
            </a:r>
            <a:r>
              <a:rPr lang="en-US" b="1" dirty="0">
                <a:solidFill>
                  <a:srgbClr val="0000FF"/>
                </a:solidFill>
              </a:rPr>
              <a:t>S-V-O-SP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(2) Non-RD (two sentences)   [S-</a:t>
            </a:r>
            <a:r>
              <a:rPr lang="en-US" b="1" dirty="0">
                <a:solidFill>
                  <a:srgbClr val="0000FF"/>
                </a:solidFill>
              </a:rPr>
              <a:t>V-O-SP] [S-</a:t>
            </a:r>
            <a:r>
              <a:rPr lang="en-US" dirty="0"/>
              <a:t>V-O-SP]</a:t>
            </a:r>
          </a:p>
          <a:p>
            <a:pPr lvl="1"/>
            <a:r>
              <a:rPr lang="en-US" dirty="0"/>
              <a:t>(3) RD                                           [</a:t>
            </a:r>
            <a:r>
              <a:rPr lang="en-US" b="1" dirty="0">
                <a:solidFill>
                  <a:srgbClr val="0000FF"/>
                </a:solidFill>
              </a:rPr>
              <a:t>V-O-SP-S</a:t>
            </a:r>
            <a:r>
              <a:rPr lang="en-US" dirty="0"/>
              <a:t>]</a:t>
            </a:r>
          </a:p>
          <a:p>
            <a:pPr lvl="1"/>
            <a:endParaRPr lang="en-US" dirty="0"/>
          </a:p>
          <a:p>
            <a:r>
              <a:rPr lang="en-US" dirty="0"/>
              <a:t>Cantonese:</a:t>
            </a:r>
          </a:p>
          <a:p>
            <a:pPr lvl="1"/>
            <a:r>
              <a:rPr lang="en-US" dirty="0"/>
              <a:t>7 syllables in tone 3 (mid-level, 33)</a:t>
            </a:r>
          </a:p>
          <a:p>
            <a:pPr lvl="1"/>
            <a:r>
              <a:rPr lang="en-US" dirty="0"/>
              <a:t>E.g. sung3 zi3 heoi3 gwo3 taai3 gwok3 gaa3. </a:t>
            </a:r>
            <a:r>
              <a:rPr lang="zh-TW" altLang="en-US" dirty="0"/>
              <a:t>宋智去過泰國架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Sungzi</a:t>
            </a:r>
            <a:r>
              <a:rPr lang="en-US" dirty="0"/>
              <a:t>     go        perf   Thailand       SP</a:t>
            </a:r>
            <a:br>
              <a:rPr lang="en-US" dirty="0"/>
            </a:br>
            <a:r>
              <a:rPr lang="en-US" dirty="0"/>
              <a:t>	  “</a:t>
            </a:r>
            <a:r>
              <a:rPr lang="en-US" dirty="0" err="1"/>
              <a:t>Sungzi</a:t>
            </a:r>
            <a:r>
              <a:rPr lang="en-US" dirty="0"/>
              <a:t> had a trip in Thailand.”</a:t>
            </a:r>
          </a:p>
          <a:p>
            <a:pPr lvl="1"/>
            <a:r>
              <a:rPr lang="en-US" dirty="0"/>
              <a:t>Subjects: 3 female, 3 male (19-22) speaking Hong Kong Cantonese</a:t>
            </a:r>
          </a:p>
          <a:p>
            <a:pPr lvl="1"/>
            <a:r>
              <a:rPr lang="en-US" altLang="zh-TW" dirty="0"/>
              <a:t>3 types x 3</a:t>
            </a:r>
            <a:r>
              <a:rPr lang="zh-TW" altLang="en-US" dirty="0"/>
              <a:t> </a:t>
            </a:r>
            <a:r>
              <a:rPr lang="en-US" altLang="zh-TW" dirty="0"/>
              <a:t>sets of lexical items x 3 repetition x 6 subjects</a:t>
            </a:r>
            <a:br>
              <a:rPr lang="en-US" altLang="zh-TW" dirty="0"/>
            </a:br>
            <a:r>
              <a:rPr lang="en-US" altLang="zh-TW" dirty="0"/>
              <a:t> = 162 tokens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26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78860-8E59-4E58-90C2-2DC976F8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8A7F2D-17D0-40ED-BD1A-D5AE6FDA2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12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881D34-A576-4A8B-B8CA-7FB214EBB44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Mandarin:</a:t>
            </a:r>
          </a:p>
          <a:p>
            <a:pPr lvl="1"/>
            <a:r>
              <a:rPr lang="en-US" dirty="0"/>
              <a:t>6 syllables in tone 1 (high-level, 55) with 1 toneless SP (neutral tone)</a:t>
            </a:r>
          </a:p>
          <a:p>
            <a:pPr lvl="1"/>
            <a:r>
              <a:rPr lang="en-US" dirty="0"/>
              <a:t>E.g. </a:t>
            </a:r>
            <a:r>
              <a:rPr lang="en-US" dirty="0" err="1"/>
              <a:t>zhōu</a:t>
            </a:r>
            <a:r>
              <a:rPr lang="en-US" dirty="0"/>
              <a:t> </a:t>
            </a:r>
            <a:r>
              <a:rPr lang="en-US" dirty="0" err="1"/>
              <a:t>qīng</a:t>
            </a:r>
            <a:r>
              <a:rPr lang="en-US" dirty="0"/>
              <a:t>  </a:t>
            </a:r>
            <a:r>
              <a:rPr lang="en-US" dirty="0" err="1"/>
              <a:t>duō</a:t>
            </a:r>
            <a:r>
              <a:rPr lang="en-US" dirty="0"/>
              <a:t>   </a:t>
            </a:r>
            <a:r>
              <a:rPr lang="en-US" dirty="0" err="1"/>
              <a:t>zhāi</a:t>
            </a:r>
            <a:r>
              <a:rPr lang="en-US" dirty="0"/>
              <a:t>  </a:t>
            </a:r>
            <a:r>
              <a:rPr lang="en-US" dirty="0" err="1"/>
              <a:t>xiāng</a:t>
            </a:r>
            <a:r>
              <a:rPr lang="en-US" dirty="0"/>
              <a:t> </a:t>
            </a:r>
            <a:r>
              <a:rPr lang="en-US" dirty="0" err="1"/>
              <a:t>jiāo</a:t>
            </a:r>
            <a:r>
              <a:rPr lang="en-US" dirty="0"/>
              <a:t> le. </a:t>
            </a:r>
            <a:r>
              <a:rPr lang="zh-TW" altLang="en-US" dirty="0"/>
              <a:t>周青多摘香蕉了</a:t>
            </a:r>
            <a:br>
              <a:rPr lang="en-US" altLang="zh-TW" dirty="0"/>
            </a:br>
            <a:r>
              <a:rPr lang="en-US" altLang="zh-TW" dirty="0"/>
              <a:t>        </a:t>
            </a:r>
            <a:r>
              <a:rPr lang="en-US" altLang="zh-TW" dirty="0" err="1"/>
              <a:t>Zhouqing</a:t>
            </a:r>
            <a:r>
              <a:rPr lang="en-US" altLang="zh-TW" dirty="0"/>
              <a:t>  more pick  banana     SP</a:t>
            </a:r>
            <a:br>
              <a:rPr lang="en-US" dirty="0"/>
            </a:br>
            <a:r>
              <a:rPr lang="en-US" dirty="0"/>
              <a:t>	  “</a:t>
            </a:r>
            <a:r>
              <a:rPr lang="en-US" altLang="zh-TW" dirty="0" err="1"/>
              <a:t>Zhouqing</a:t>
            </a:r>
            <a:r>
              <a:rPr lang="en-US" altLang="zh-TW" dirty="0"/>
              <a:t> took more banana than allowed</a:t>
            </a:r>
            <a:r>
              <a:rPr lang="en-US" dirty="0"/>
              <a:t>.”</a:t>
            </a:r>
          </a:p>
          <a:p>
            <a:pPr lvl="1"/>
            <a:r>
              <a:rPr lang="en-US" dirty="0"/>
              <a:t>Subjects: 2 female, 2 male (19-24) speaking Northern Mandarin</a:t>
            </a:r>
          </a:p>
          <a:p>
            <a:pPr lvl="1"/>
            <a:r>
              <a:rPr lang="en-US" altLang="zh-TW" dirty="0"/>
              <a:t>3 types x 3</a:t>
            </a:r>
            <a:r>
              <a:rPr lang="zh-TW" altLang="en-US" dirty="0"/>
              <a:t> </a:t>
            </a:r>
            <a:r>
              <a:rPr lang="en-US" altLang="zh-TW" dirty="0"/>
              <a:t>sets of lexical items x 3 repetition x 4 subjects</a:t>
            </a:r>
            <a:br>
              <a:rPr lang="en-US" altLang="zh-TW" dirty="0"/>
            </a:br>
            <a:r>
              <a:rPr lang="en-US" altLang="zh-TW" dirty="0"/>
              <a:t> = 108 tokens</a:t>
            </a:r>
            <a:endParaRPr lang="en-US" dirty="0"/>
          </a:p>
          <a:p>
            <a:endParaRPr lang="en-US" dirty="0"/>
          </a:p>
          <a:p>
            <a:r>
              <a:rPr lang="en-US" dirty="0"/>
              <a:t>Target-filler ratio is approximately 1:1.7.</a:t>
            </a:r>
          </a:p>
          <a:p>
            <a:r>
              <a:rPr lang="en-US" dirty="0"/>
              <a:t>Processed by </a:t>
            </a:r>
            <a:r>
              <a:rPr lang="en-US" i="1" dirty="0" err="1"/>
              <a:t>ProsodyPro</a:t>
            </a:r>
            <a:r>
              <a:rPr lang="en-US" dirty="0"/>
              <a:t> (Xu 2013) to get</a:t>
            </a:r>
            <a:r>
              <a:rPr lang="zh-TW" altLang="en-US" dirty="0"/>
              <a:t> </a:t>
            </a:r>
            <a:r>
              <a:rPr lang="en-US" altLang="zh-TW" dirty="0"/>
              <a:t>time-normalized F0 (10 time points per syllable)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average across speakers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895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43B8F-F3AF-4703-B28B-99F7C1BA9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one: results (Cantonese)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9087E4-AED8-481D-8AED-DBFC83E0B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13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1FBA61-9F7A-47E8-8C7E-1FBBC4851AF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BD47A5-0680-4FE5-B993-39E7C4819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73" y="1465707"/>
            <a:ext cx="7434453" cy="44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38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E4203-75F2-4744-8D50-21970BEBD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A62EA7-68AA-4613-8370-043117798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E9E60-AAF3-418B-A4A8-F683C5489DC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C91DEC-3A69-4FFC-898B-06E0193AD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23223"/>
            <a:ext cx="8229600" cy="443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032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4EE75CF-51EB-4781-AF7D-940065E87F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9217" y="985970"/>
            <a:ext cx="9063303" cy="3657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B0EE06-1BFA-40DD-9B49-F7691C784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4FE77D-1B62-483C-A825-EFA45951B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15</a:t>
            </a:fld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798F2-B594-4DF5-B41F-B7B705FB0DE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68356" y="2532475"/>
            <a:ext cx="6412627" cy="38291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2171D4-7CA0-40D2-9D9F-0C7157C4EA2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57199" y="310102"/>
            <a:ext cx="3717227" cy="22223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B196E6-FCD9-4E7B-A677-4D8EE67E274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442408" y="290323"/>
            <a:ext cx="4021514" cy="21659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6F2FFE-CCC2-4635-809C-F09E7A3BA42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38497" y="2511944"/>
            <a:ext cx="6339840" cy="3779520"/>
          </a:xfrm>
          <a:prstGeom prst="rect">
            <a:avLst/>
          </a:prstGeom>
        </p:spPr>
      </p:pic>
      <p:pic>
        <p:nvPicPr>
          <p:cNvPr id="10" name="RD_C_1_b_F_S2_1">
            <a:hlinkClick r:id="" action="ppaction://media"/>
            <a:extLst>
              <a:ext uri="{FF2B5EF4-FFF2-40B4-BE49-F238E27FC236}">
                <a16:creationId xmlns:a16="http://schemas.microsoft.com/office/drawing/2014/main" id="{C727A49C-678D-4CA5-9F65-728ECEE6CDA9}"/>
              </a:ext>
            </a:extLst>
          </p:cNvPr>
          <p:cNvPicPr>
            <a:picLocks noGrp="1" noChangeAspect="1"/>
          </p:cNvPicPr>
          <p:nvPr>
            <p:ph sz="quarter"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059832" y="176076"/>
            <a:ext cx="487363" cy="487362"/>
          </a:xfrm>
        </p:spPr>
      </p:pic>
      <p:pic>
        <p:nvPicPr>
          <p:cNvPr id="11" name="RD_C_2_b_F_S2_1">
            <a:hlinkClick r:id="" action="ppaction://media"/>
            <a:extLst>
              <a:ext uri="{FF2B5EF4-FFF2-40B4-BE49-F238E27FC236}">
                <a16:creationId xmlns:a16="http://schemas.microsoft.com/office/drawing/2014/main" id="{BFB6B812-B929-4FD4-B2A1-1DF4CE3B71E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292080" y="160337"/>
            <a:ext cx="487363" cy="487363"/>
          </a:xfrm>
          <a:prstGeom prst="rect">
            <a:avLst/>
          </a:prstGeom>
        </p:spPr>
      </p:pic>
      <p:pic>
        <p:nvPicPr>
          <p:cNvPr id="12" name="RD_C_2_b_F_S2_1 (cut)">
            <a:hlinkClick r:id="" action="ppaction://media"/>
            <a:extLst>
              <a:ext uri="{FF2B5EF4-FFF2-40B4-BE49-F238E27FC236}">
                <a16:creationId xmlns:a16="http://schemas.microsoft.com/office/drawing/2014/main" id="{93E2DBBE-8902-468E-A63D-43D8923388C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7164288" y="160336"/>
            <a:ext cx="487363" cy="487363"/>
          </a:xfrm>
          <a:prstGeom prst="rect">
            <a:avLst/>
          </a:prstGeom>
        </p:spPr>
      </p:pic>
      <p:pic>
        <p:nvPicPr>
          <p:cNvPr id="14" name="RD_C_3_b_F_S2_3">
            <a:hlinkClick r:id="" action="ppaction://media"/>
            <a:extLst>
              <a:ext uri="{FF2B5EF4-FFF2-40B4-BE49-F238E27FC236}">
                <a16:creationId xmlns:a16="http://schemas.microsoft.com/office/drawing/2014/main" id="{37EC340B-E035-48E2-A569-4F2F81A8B9B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6588224" y="254771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72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51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10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77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41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C2DA5-FF52-43DE-B052-135CE0CA2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one: results (Mandarin)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C9BC9-477F-4B11-B718-86FDBE860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F8903F-A4F0-4608-97CF-29DF49AE97D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7B82A8-4024-4031-AA5D-16C2640E7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556792"/>
            <a:ext cx="7477887" cy="448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9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7486-473C-430F-92E4-8E8CACF67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8A92B1-A4A6-4702-B54E-0316C795C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34538-1340-4B1B-99F3-B763093898B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DA94C11-98FB-4934-A692-76A95C1E0429}"/>
              </a:ext>
            </a:extLst>
          </p:cNvPr>
          <p:cNvGraphicFramePr>
            <a:graphicFrameLocks noGrp="1"/>
          </p:cNvGraphicFramePr>
          <p:nvPr/>
        </p:nvGraphicFramePr>
        <p:xfrm>
          <a:off x="2133600" y="2211229"/>
          <a:ext cx="4876800" cy="292608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9845078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74733447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60090681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271832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67853643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8847166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92461670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700846286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82550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596834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302765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197572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1444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432064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127538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10981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519196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667302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13786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462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71518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720884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03395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707268"/>
                  </a:ext>
                </a:extLst>
              </a:tr>
            </a:tbl>
          </a:graphicData>
        </a:graphic>
      </p:graphicFrame>
      <p:pic>
        <p:nvPicPr>
          <p:cNvPr id="28" name="Picture 27">
            <a:extLst>
              <a:ext uri="{FF2B5EF4-FFF2-40B4-BE49-F238E27FC236}">
                <a16:creationId xmlns:a16="http://schemas.microsoft.com/office/drawing/2014/main" id="{7283B5E2-D2A7-44FD-8D43-889FE0063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383" y="1550194"/>
            <a:ext cx="7528560" cy="449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179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5B686-CD35-461F-953B-41537469F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71AC4A-75A0-4579-9F6D-C429D4704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18</a:t>
            </a:fld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F48AEC-3CDC-42C3-8D6E-EDC71072B0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44316" y="2348880"/>
            <a:ext cx="6684068" cy="39340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62AEB0-16D9-44E0-87D7-6494F3C25A5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9217" y="985970"/>
            <a:ext cx="9063303" cy="3657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223D45-4970-413B-BBD9-1EB410BFF5D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3528" y="152400"/>
            <a:ext cx="3816424" cy="22905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67688D-582E-41C0-AF58-8ED686CDAAB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10485" y="116632"/>
            <a:ext cx="4022275" cy="2401762"/>
          </a:xfrm>
          <a:prstGeom prst="rect">
            <a:avLst/>
          </a:prstGeom>
        </p:spPr>
      </p:pic>
      <p:pic>
        <p:nvPicPr>
          <p:cNvPr id="9" name="RD_M_1_b_M_S8_2">
            <a:hlinkClick r:id="" action="ppaction://media"/>
            <a:extLst>
              <a:ext uri="{FF2B5EF4-FFF2-40B4-BE49-F238E27FC236}">
                <a16:creationId xmlns:a16="http://schemas.microsoft.com/office/drawing/2014/main" id="{3B47B97B-7622-414B-BC8F-8B246F6E7249}"/>
              </a:ext>
            </a:extLst>
          </p:cNvPr>
          <p:cNvPicPr>
            <a:picLocks noGrp="1" noChangeAspect="1"/>
          </p:cNvPicPr>
          <p:nvPr>
            <p:ph sz="quarter"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987824" y="137602"/>
            <a:ext cx="487363" cy="487362"/>
          </a:xfrm>
        </p:spPr>
      </p:pic>
      <p:pic>
        <p:nvPicPr>
          <p:cNvPr id="10" name="RD_M_2_b_M_S8_3">
            <a:hlinkClick r:id="" action="ppaction://media"/>
            <a:extLst>
              <a:ext uri="{FF2B5EF4-FFF2-40B4-BE49-F238E27FC236}">
                <a16:creationId xmlns:a16="http://schemas.microsoft.com/office/drawing/2014/main" id="{D0F6241B-ABD7-4D9E-9046-CD3BB7CC495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5436096" y="116632"/>
            <a:ext cx="487363" cy="487363"/>
          </a:xfrm>
          <a:prstGeom prst="rect">
            <a:avLst/>
          </a:prstGeom>
        </p:spPr>
      </p:pic>
      <p:pic>
        <p:nvPicPr>
          <p:cNvPr id="11" name="RD_M_2_b_M_S8_3 (cut)">
            <a:hlinkClick r:id="" action="ppaction://media"/>
            <a:extLst>
              <a:ext uri="{FF2B5EF4-FFF2-40B4-BE49-F238E27FC236}">
                <a16:creationId xmlns:a16="http://schemas.microsoft.com/office/drawing/2014/main" id="{AA45FB72-E241-47FC-B169-5739D6A58A6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7456921" y="109983"/>
            <a:ext cx="487363" cy="487363"/>
          </a:xfrm>
          <a:prstGeom prst="rect">
            <a:avLst/>
          </a:prstGeom>
        </p:spPr>
      </p:pic>
      <p:pic>
        <p:nvPicPr>
          <p:cNvPr id="13" name="RD_M_3_b_M_S8_2">
            <a:hlinkClick r:id="" action="ppaction://media"/>
            <a:extLst>
              <a:ext uri="{FF2B5EF4-FFF2-40B4-BE49-F238E27FC236}">
                <a16:creationId xmlns:a16="http://schemas.microsoft.com/office/drawing/2014/main" id="{D926ED9A-2274-462C-A6FB-BB4445E81BE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272145" y="244299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18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70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1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66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B4671-04DE-462B-B2B7-D0C951292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one: discussion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B36F6C-9FFD-4617-AD89-1385E1B98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19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DDF00-047A-4DB9-B71C-73393F89E04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	main chunk and RD chunk belong to the same prosodic domain, namely intonational phrase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	RD is one intonational phrase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	 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main chunk-SP</a:t>
            </a:r>
            <a:r>
              <a:rPr lang="en-US" dirty="0">
                <a:sym typeface="Wingdings" panose="05000000000000000000" pitchFamily="2" charset="2"/>
              </a:rPr>
              <a:t>    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RD chunk </a:t>
            </a:r>
            <a:r>
              <a:rPr lang="en-US" dirty="0">
                <a:sym typeface="Wingdings" panose="05000000000000000000" pitchFamily="2" charset="2"/>
              </a:rPr>
              <a:t>%)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70F1D0D-01F4-44E0-A38D-14CBCA660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753162"/>
              </p:ext>
            </p:extLst>
          </p:nvPr>
        </p:nvGraphicFramePr>
        <p:xfrm>
          <a:off x="1511660" y="1585496"/>
          <a:ext cx="612068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304">
                  <a:extLst>
                    <a:ext uri="{9D8B030D-6E8A-4147-A177-3AD203B41FA5}">
                      <a16:colId xmlns:a16="http://schemas.microsoft.com/office/drawing/2014/main" val="140017011"/>
                    </a:ext>
                  </a:extLst>
                </a:gridCol>
                <a:gridCol w="1518191">
                  <a:extLst>
                    <a:ext uri="{9D8B030D-6E8A-4147-A177-3AD203B41FA5}">
                      <a16:colId xmlns:a16="http://schemas.microsoft.com/office/drawing/2014/main" val="231319960"/>
                    </a:ext>
                  </a:extLst>
                </a:gridCol>
                <a:gridCol w="1656185">
                  <a:extLst>
                    <a:ext uri="{9D8B030D-6E8A-4147-A177-3AD203B41FA5}">
                      <a16:colId xmlns:a16="http://schemas.microsoft.com/office/drawing/2014/main" val="21476483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(3) 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Cantonese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Mandarin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06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Pause before RD chunk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869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Pitch reset of RD chunk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712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Overall declination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applicable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66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Post-focus compression of RD chunk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applicable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6607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0017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7997C-8065-4E3E-94CE-3F59DB292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Right dislocation (RD)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88C1D9-3AA8-4BBB-953D-650448A1E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C067EA-C8CE-4020-B2D1-DF8DB5659CE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RD is a construction where a string is dislocated to the right of a sentence, leading to an abnormal sentence-medial position of the sentence particles (SPs) (Cheung 2009).</a:t>
            </a:r>
          </a:p>
          <a:p>
            <a:pPr lvl="1"/>
            <a:r>
              <a:rPr lang="en-US" dirty="0"/>
              <a:t>Chinese: </a:t>
            </a:r>
            <a:r>
              <a:rPr lang="en-US" b="1" dirty="0">
                <a:solidFill>
                  <a:srgbClr val="0000FF"/>
                </a:solidFill>
              </a:rPr>
              <a:t>S</a:t>
            </a:r>
            <a:r>
              <a:rPr lang="en-US" dirty="0"/>
              <a:t>-V-SP </a:t>
            </a:r>
            <a:r>
              <a:rPr lang="en-US" dirty="0">
                <a:sym typeface="Wingdings" panose="05000000000000000000" pitchFamily="2" charset="2"/>
              </a:rPr>
              <a:t> V-SP-</a:t>
            </a:r>
            <a:r>
              <a:rPr lang="en-US" b="1" dirty="0">
                <a:solidFill>
                  <a:srgbClr val="0000FF"/>
                </a:solidFill>
                <a:sym typeface="Wingdings" panose="05000000000000000000" pitchFamily="2" charset="2"/>
              </a:rPr>
              <a:t>S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		(subject RD)</a:t>
            </a:r>
            <a:br>
              <a:rPr lang="en-US" dirty="0">
                <a:sym typeface="Wingdings" panose="05000000000000000000" pitchFamily="2" charset="2"/>
              </a:rPr>
            </a:b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Japanese: S-</a:t>
            </a:r>
            <a:r>
              <a:rPr lang="en-US" b="1" dirty="0">
                <a:solidFill>
                  <a:srgbClr val="0000FF"/>
                </a:solidFill>
                <a:sym typeface="Wingdings" panose="05000000000000000000" pitchFamily="2" charset="2"/>
              </a:rPr>
              <a:t>O</a:t>
            </a:r>
            <a:r>
              <a:rPr lang="en-US" dirty="0">
                <a:sym typeface="Wingdings" panose="05000000000000000000" pitchFamily="2" charset="2"/>
              </a:rPr>
              <a:t>-V-SP  S-V-SP-</a:t>
            </a:r>
            <a:r>
              <a:rPr lang="en-US" b="1" dirty="0">
                <a:solidFill>
                  <a:srgbClr val="0000FF"/>
                </a:solidFill>
                <a:sym typeface="Wingdings" panose="05000000000000000000" pitchFamily="2" charset="2"/>
              </a:rPr>
              <a:t>O</a:t>
            </a:r>
            <a:r>
              <a:rPr lang="en-US" dirty="0">
                <a:sym typeface="Wingdings" panose="05000000000000000000" pitchFamily="2" charset="2"/>
              </a:rPr>
              <a:t> 	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(object RD)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458035-5D36-49A9-BB6B-CED4757C8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320" y="4541813"/>
            <a:ext cx="3857625" cy="10191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9FE910-2993-4A25-A68B-7A292AB95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2926666"/>
            <a:ext cx="6574239" cy="101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31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E691-14A3-4DE7-8C0E-A2AC4D83C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§4: Intonation in 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1941A4-B43C-4545-B464-824536E1D2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0109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7D13-1D3B-4049-8014-16A72E145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expect?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A2A45F-2B4B-4AB7-B517-D2943E532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21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5D853-44DE-4FA5-8D8C-A07E22F9664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Knowing that RD is an intonational phrase…</a:t>
            </a:r>
          </a:p>
          <a:p>
            <a:r>
              <a:rPr lang="en-US" dirty="0"/>
              <a:t>Cantonese uses a final rising boundary tone H% to express yes-no questions (Xu &amp; </a:t>
            </a:r>
            <a:r>
              <a:rPr lang="en-US" dirty="0" err="1"/>
              <a:t>Mok</a:t>
            </a:r>
            <a:r>
              <a:rPr lang="en-US" dirty="0"/>
              <a:t> 2011, Zhang 2014).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 Expect to occur at the last syllable of the RD chunk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      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main chunk</a:t>
            </a:r>
            <a:r>
              <a:rPr lang="en-US" dirty="0">
                <a:sym typeface="Wingdings" panose="05000000000000000000" pitchFamily="2" charset="2"/>
              </a:rPr>
              <a:t>   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RD chunk </a:t>
            </a:r>
            <a:r>
              <a:rPr lang="en-US" b="1" dirty="0">
                <a:sym typeface="Wingdings" panose="05000000000000000000" pitchFamily="2" charset="2"/>
              </a:rPr>
              <a:t>H%</a:t>
            </a:r>
            <a:r>
              <a:rPr lang="en-US" dirty="0">
                <a:sym typeface="Wingdings" panose="05000000000000000000" pitchFamily="2" charset="2"/>
              </a:rPr>
              <a:t> )</a:t>
            </a:r>
            <a:endParaRPr lang="en-US" b="1" dirty="0">
              <a:sym typeface="Wingdings" panose="05000000000000000000" pitchFamily="2" charset="2"/>
            </a:endParaRPr>
          </a:p>
          <a:p>
            <a:pPr lvl="1"/>
            <a:endParaRPr lang="en-US" dirty="0"/>
          </a:p>
          <a:p>
            <a:r>
              <a:rPr lang="en-US" dirty="0"/>
              <a:t>Mandarin employs global raising in yes-no questions (Liu &amp; Y. Xu 2005, B. Xu &amp; </a:t>
            </a:r>
            <a:r>
              <a:rPr lang="en-US" dirty="0" err="1"/>
              <a:t>Mok</a:t>
            </a:r>
            <a:r>
              <a:rPr lang="en-US" dirty="0"/>
              <a:t> 2011).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 Expect to behave just as the same with non-RD (i.e. increase in pitch of each syllable)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105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F49E7-D984-45DB-999F-A694BDF40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two: design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4DB11C-9529-45CF-9ECC-D8942447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22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38EEA-4AA3-465F-9444-03A27B6D0C6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Dichotomy (with control sentences):</a:t>
            </a:r>
          </a:p>
          <a:p>
            <a:pPr lvl="1"/>
            <a:r>
              <a:rPr lang="en-US" dirty="0"/>
              <a:t>(1) Control: non-RD with a question particle    	 [</a:t>
            </a:r>
            <a:r>
              <a:rPr lang="en-US" b="1" dirty="0"/>
              <a:t>S-V-O-QP</a:t>
            </a:r>
            <a:r>
              <a:rPr lang="en-US" dirty="0"/>
              <a:t>]?</a:t>
            </a:r>
          </a:p>
          <a:p>
            <a:pPr lvl="1"/>
            <a:r>
              <a:rPr lang="en-US" dirty="0"/>
              <a:t>(2) </a:t>
            </a:r>
            <a:r>
              <a:rPr lang="en-US" dirty="0">
                <a:solidFill>
                  <a:srgbClr val="0000FF"/>
                </a:solidFill>
              </a:rPr>
              <a:t>Target: RD with a question particle</a:t>
            </a:r>
            <a:r>
              <a:rPr lang="en-US" dirty="0"/>
              <a:t>		 [</a:t>
            </a:r>
            <a:r>
              <a:rPr lang="en-US" b="1" dirty="0">
                <a:solidFill>
                  <a:srgbClr val="0000FF"/>
                </a:solidFill>
              </a:rPr>
              <a:t>V-O-QP-S</a:t>
            </a:r>
            <a:r>
              <a:rPr lang="en-US" dirty="0"/>
              <a:t>]?</a:t>
            </a:r>
          </a:p>
          <a:p>
            <a:pPr lvl="1"/>
            <a:r>
              <a:rPr lang="en-US" dirty="0"/>
              <a:t>(3) Control: non-RD with question intonation	 [</a:t>
            </a:r>
            <a:r>
              <a:rPr lang="en-US" b="1" dirty="0"/>
              <a:t>S-V-O</a:t>
            </a:r>
            <a:r>
              <a:rPr lang="en-US" dirty="0"/>
              <a:t>]?</a:t>
            </a:r>
          </a:p>
          <a:p>
            <a:pPr lvl="1"/>
            <a:r>
              <a:rPr lang="en-US" dirty="0"/>
              <a:t>(4) </a:t>
            </a:r>
            <a:r>
              <a:rPr lang="en-US" dirty="0">
                <a:solidFill>
                  <a:srgbClr val="0000FF"/>
                </a:solidFill>
              </a:rPr>
              <a:t>Target: RD with question intonation</a:t>
            </a:r>
            <a:r>
              <a:rPr lang="en-US" dirty="0"/>
              <a:t>		 [</a:t>
            </a:r>
            <a:r>
              <a:rPr lang="en-US" b="1" dirty="0">
                <a:solidFill>
                  <a:srgbClr val="0000FF"/>
                </a:solidFill>
              </a:rPr>
              <a:t>V-O-S</a:t>
            </a:r>
            <a:r>
              <a:rPr lang="en-US" dirty="0"/>
              <a:t>]?</a:t>
            </a:r>
          </a:p>
          <a:p>
            <a:pPr lvl="1"/>
            <a:endParaRPr lang="en-US" dirty="0"/>
          </a:p>
          <a:p>
            <a:r>
              <a:rPr lang="en-US" dirty="0"/>
              <a:t>Cantonese:</a:t>
            </a:r>
          </a:p>
          <a:p>
            <a:pPr lvl="1"/>
            <a:r>
              <a:rPr lang="en-US" dirty="0"/>
              <a:t>7 syllables (6 syllables for (3)(4)) in tone 3 (mid-level, 33)</a:t>
            </a:r>
          </a:p>
          <a:p>
            <a:pPr lvl="1"/>
            <a:r>
              <a:rPr lang="en-US" dirty="0"/>
              <a:t>E.g. sung3 zi3 heoi3 gwo3 taai3 gwok3 maa3? </a:t>
            </a:r>
            <a:r>
              <a:rPr lang="zh-TW" altLang="en-US" dirty="0"/>
              <a:t>宋智去過泰國嗎</a:t>
            </a:r>
            <a:r>
              <a:rPr lang="en-US" altLang="zh-TW" dirty="0"/>
              <a:t>?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Sungzi</a:t>
            </a:r>
            <a:r>
              <a:rPr lang="en-US" dirty="0"/>
              <a:t>     go        perf   Thailand       QP</a:t>
            </a:r>
            <a:br>
              <a:rPr lang="en-US" dirty="0"/>
            </a:br>
            <a:r>
              <a:rPr lang="en-US" dirty="0"/>
              <a:t>	  “Did </a:t>
            </a:r>
            <a:r>
              <a:rPr lang="en-US" dirty="0" err="1"/>
              <a:t>Sungzi</a:t>
            </a:r>
            <a:r>
              <a:rPr lang="en-US" dirty="0"/>
              <a:t> go to Thailand?”</a:t>
            </a:r>
          </a:p>
          <a:p>
            <a:pPr lvl="1"/>
            <a:r>
              <a:rPr lang="en-US" dirty="0"/>
              <a:t>Subjects: 3 female, 3 male (19-22) speaking Hong Kong Cantonese</a:t>
            </a:r>
          </a:p>
          <a:p>
            <a:pPr lvl="1"/>
            <a:r>
              <a:rPr lang="en-US" altLang="zh-TW" dirty="0"/>
              <a:t>4 types x 3</a:t>
            </a:r>
            <a:r>
              <a:rPr lang="zh-TW" altLang="en-US" dirty="0"/>
              <a:t> </a:t>
            </a:r>
            <a:r>
              <a:rPr lang="en-US" altLang="zh-TW" dirty="0"/>
              <a:t>sets of lexical items x 3 repetition x 6 subjects</a:t>
            </a:r>
            <a:br>
              <a:rPr lang="en-US" altLang="zh-TW" dirty="0"/>
            </a:br>
            <a:r>
              <a:rPr lang="en-US" altLang="zh-TW" dirty="0"/>
              <a:t> = 216 tokens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540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68097-F2F5-45B9-8331-B05220360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6A7A26-74A0-4FBF-BA34-E8EBC1361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23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3A7F13-D35C-47AA-943A-7B04035914B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Mandarin:</a:t>
            </a:r>
          </a:p>
          <a:p>
            <a:pPr lvl="1"/>
            <a:r>
              <a:rPr lang="en-US" dirty="0"/>
              <a:t>6 syllables in tone 1 (high-level, 55), with 1 toneless QP (neutral tone) for (1),(2).</a:t>
            </a:r>
          </a:p>
          <a:p>
            <a:pPr lvl="1"/>
            <a:r>
              <a:rPr lang="en-US" dirty="0"/>
              <a:t>E.g. </a:t>
            </a:r>
            <a:r>
              <a:rPr lang="en-US" dirty="0" err="1"/>
              <a:t>zhōu</a:t>
            </a:r>
            <a:r>
              <a:rPr lang="en-US" dirty="0"/>
              <a:t> </a:t>
            </a:r>
            <a:r>
              <a:rPr lang="en-US" dirty="0" err="1"/>
              <a:t>qīng</a:t>
            </a:r>
            <a:r>
              <a:rPr lang="en-US" dirty="0"/>
              <a:t>  </a:t>
            </a:r>
            <a:r>
              <a:rPr lang="en-US" dirty="0" err="1"/>
              <a:t>duō</a:t>
            </a:r>
            <a:r>
              <a:rPr lang="en-US" dirty="0"/>
              <a:t>   </a:t>
            </a:r>
            <a:r>
              <a:rPr lang="en-US" dirty="0" err="1"/>
              <a:t>zhāi</a:t>
            </a:r>
            <a:r>
              <a:rPr lang="en-US" dirty="0"/>
              <a:t>  </a:t>
            </a:r>
            <a:r>
              <a:rPr lang="en-US" dirty="0" err="1"/>
              <a:t>xiāng</a:t>
            </a:r>
            <a:r>
              <a:rPr lang="en-US" dirty="0"/>
              <a:t> </a:t>
            </a:r>
            <a:r>
              <a:rPr lang="en-US" dirty="0" err="1"/>
              <a:t>jiāo</a:t>
            </a:r>
            <a:r>
              <a:rPr lang="en-US" dirty="0"/>
              <a:t> ma</a:t>
            </a:r>
            <a:r>
              <a:rPr lang="en-US" altLang="zh-TW" dirty="0"/>
              <a:t>?</a:t>
            </a:r>
            <a:r>
              <a:rPr lang="en-US" dirty="0"/>
              <a:t> </a:t>
            </a:r>
            <a:r>
              <a:rPr lang="zh-TW" altLang="en-US" dirty="0"/>
              <a:t>周青多摘香蕉嗎</a:t>
            </a:r>
            <a:r>
              <a:rPr lang="en-US" altLang="zh-TW" dirty="0"/>
              <a:t>?</a:t>
            </a:r>
            <a:br>
              <a:rPr lang="en-US" altLang="zh-TW" dirty="0"/>
            </a:br>
            <a:r>
              <a:rPr lang="en-US" altLang="zh-TW" dirty="0"/>
              <a:t>        </a:t>
            </a:r>
            <a:r>
              <a:rPr lang="en-US" altLang="zh-TW" dirty="0" err="1"/>
              <a:t>Zhouqing</a:t>
            </a:r>
            <a:r>
              <a:rPr lang="en-US" altLang="zh-TW" dirty="0"/>
              <a:t>  more pick  banana     QP</a:t>
            </a:r>
            <a:br>
              <a:rPr lang="en-US" dirty="0"/>
            </a:br>
            <a:r>
              <a:rPr lang="en-US" dirty="0"/>
              <a:t>	  “Did </a:t>
            </a:r>
            <a:r>
              <a:rPr lang="en-US" altLang="zh-TW" dirty="0" err="1"/>
              <a:t>Zhouqing</a:t>
            </a:r>
            <a:r>
              <a:rPr lang="en-US" altLang="zh-TW" dirty="0"/>
              <a:t> take more banana than allowed?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Subjects: 2 female, 2 male (19-24) speaking Northern Mandarin</a:t>
            </a:r>
          </a:p>
          <a:p>
            <a:pPr lvl="1"/>
            <a:r>
              <a:rPr lang="en-US" altLang="zh-TW" dirty="0"/>
              <a:t>4 types x 3</a:t>
            </a:r>
            <a:r>
              <a:rPr lang="zh-TW" altLang="en-US" dirty="0"/>
              <a:t> </a:t>
            </a:r>
            <a:r>
              <a:rPr lang="en-US" altLang="zh-TW" dirty="0"/>
              <a:t>sets of lexical items x 3 repetition x 4 subjects</a:t>
            </a:r>
            <a:br>
              <a:rPr lang="en-US" altLang="zh-TW" dirty="0"/>
            </a:br>
            <a:r>
              <a:rPr lang="en-US" altLang="zh-TW" dirty="0"/>
              <a:t> = 144 tokens</a:t>
            </a:r>
          </a:p>
          <a:p>
            <a:pPr lvl="1"/>
            <a:endParaRPr lang="en-US" dirty="0"/>
          </a:p>
          <a:p>
            <a:r>
              <a:rPr lang="en-US" dirty="0"/>
              <a:t>Target-filler ratio is approximately 1:2.</a:t>
            </a:r>
          </a:p>
          <a:p>
            <a:r>
              <a:rPr lang="en-US" dirty="0"/>
              <a:t>Processed by </a:t>
            </a:r>
            <a:r>
              <a:rPr lang="en-US" i="1" dirty="0" err="1"/>
              <a:t>ProsodyPro</a:t>
            </a:r>
            <a:r>
              <a:rPr lang="en-US" dirty="0"/>
              <a:t> (Xu 2013) to get</a:t>
            </a:r>
            <a:r>
              <a:rPr lang="zh-TW" altLang="en-US" dirty="0"/>
              <a:t> </a:t>
            </a:r>
            <a:r>
              <a:rPr lang="en-US" altLang="zh-TW" dirty="0"/>
              <a:t>time-normalized F0 (10 time points per syllable)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average across speakers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856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2F686-DEDC-46CD-B097-1B6B93036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two: results (Cantonese)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4D9E7B-46E6-4712-BCCF-6EAF81990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24</a:t>
            </a:fld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09983-478E-4C80-B291-B8F3EA87A6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9501" y="1340768"/>
            <a:ext cx="7463409" cy="4451985"/>
          </a:xfrm>
          <a:prstGeom prst="rect">
            <a:avLst/>
          </a:prstGeom>
        </p:spPr>
      </p:pic>
      <p:pic>
        <p:nvPicPr>
          <p:cNvPr id="6" name="RD_C_6_b_M_S10_1">
            <a:hlinkClick r:id="" action="ppaction://media"/>
            <a:extLst>
              <a:ext uri="{FF2B5EF4-FFF2-40B4-BE49-F238E27FC236}">
                <a16:creationId xmlns:a16="http://schemas.microsoft.com/office/drawing/2014/main" id="{CBED6F1F-0C69-40A6-92AB-FEC74B16742E}"/>
              </a:ext>
            </a:extLst>
          </p:cNvPr>
          <p:cNvPicPr>
            <a:picLocks noGrp="1" noChangeAspect="1"/>
          </p:cNvPicPr>
          <p:nvPr>
            <p:ph sz="quarter"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876256" y="1172369"/>
            <a:ext cx="487363" cy="487362"/>
          </a:xfrm>
        </p:spPr>
      </p:pic>
      <p:pic>
        <p:nvPicPr>
          <p:cNvPr id="7" name="RD_C_1_b_M_S10_3">
            <a:hlinkClick r:id="" action="ppaction://media"/>
            <a:extLst>
              <a:ext uri="{FF2B5EF4-FFF2-40B4-BE49-F238E27FC236}">
                <a16:creationId xmlns:a16="http://schemas.microsoft.com/office/drawing/2014/main" id="{633DAB94-C418-4044-B936-5D2899E17F4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370515" y="1172369"/>
            <a:ext cx="487363" cy="487363"/>
          </a:xfrm>
          <a:prstGeom prst="rect">
            <a:avLst/>
          </a:prstGeom>
        </p:spPr>
      </p:pic>
      <p:pic>
        <p:nvPicPr>
          <p:cNvPr id="8" name="RD_C_4_b_M_S10_1">
            <a:hlinkClick r:id="" action="ppaction://media"/>
            <a:extLst>
              <a:ext uri="{FF2B5EF4-FFF2-40B4-BE49-F238E27FC236}">
                <a16:creationId xmlns:a16="http://schemas.microsoft.com/office/drawing/2014/main" id="{C112CDD6-E9CF-44B1-89D3-A3EC864981B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571205" y="117236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9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9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52B41-D677-4555-A0A6-B7E9196BC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BA359A-B53D-4A3F-A91F-72BD7B87D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25</a:t>
            </a:fld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03EC22-F89B-4492-AC47-861E8A0422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306" y="1395825"/>
            <a:ext cx="7535799" cy="4582287"/>
          </a:xfrm>
          <a:prstGeom prst="rect">
            <a:avLst/>
          </a:prstGeom>
        </p:spPr>
      </p:pic>
      <p:pic>
        <p:nvPicPr>
          <p:cNvPr id="6" name="RD_C_5_b_M_S10_1">
            <a:hlinkClick r:id="" action="ppaction://media"/>
            <a:extLst>
              <a:ext uri="{FF2B5EF4-FFF2-40B4-BE49-F238E27FC236}">
                <a16:creationId xmlns:a16="http://schemas.microsoft.com/office/drawing/2014/main" id="{1EF05351-E1F4-4753-A2CA-CC1610614C09}"/>
              </a:ext>
            </a:extLst>
          </p:cNvPr>
          <p:cNvPicPr>
            <a:picLocks noGrp="1" noChangeAspect="1"/>
          </p:cNvPicPr>
          <p:nvPr>
            <p:ph sz="quarter"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24128" y="1152144"/>
            <a:ext cx="487363" cy="487362"/>
          </a:xfrm>
        </p:spPr>
      </p:pic>
      <p:pic>
        <p:nvPicPr>
          <p:cNvPr id="7" name="RD_C_3_b_M_S10_1">
            <a:hlinkClick r:id="" action="ppaction://media"/>
            <a:extLst>
              <a:ext uri="{FF2B5EF4-FFF2-40B4-BE49-F238E27FC236}">
                <a16:creationId xmlns:a16="http://schemas.microsoft.com/office/drawing/2014/main" id="{A102F021-407B-4F75-A594-9FDA7E97F48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27523" y="115214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11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3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44EBA-9BBD-4D92-B57D-F851A6B2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(!  Not what we expected!)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D520E8-C885-405B-A35C-AA3F04C56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26</a:t>
            </a:fld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BC643C-296F-425B-B128-CB46BACC8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1525416"/>
            <a:ext cx="7521321" cy="4524375"/>
          </a:xfrm>
          <a:prstGeom prst="rect">
            <a:avLst/>
          </a:prstGeom>
        </p:spPr>
      </p:pic>
      <p:pic>
        <p:nvPicPr>
          <p:cNvPr id="6" name="RD_C_7_b_M_S10_1">
            <a:hlinkClick r:id="" action="ppaction://media"/>
            <a:extLst>
              <a:ext uri="{FF2B5EF4-FFF2-40B4-BE49-F238E27FC236}">
                <a16:creationId xmlns:a16="http://schemas.microsoft.com/office/drawing/2014/main" id="{B99643BF-1CDA-4B98-9133-DBE9017428ED}"/>
              </a:ext>
            </a:extLst>
          </p:cNvPr>
          <p:cNvPicPr>
            <a:picLocks noGrp="1" noChangeAspect="1"/>
          </p:cNvPicPr>
          <p:nvPr>
            <p:ph sz="quarter"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68144" y="1412776"/>
            <a:ext cx="487363" cy="487362"/>
          </a:xfrm>
        </p:spPr>
      </p:pic>
    </p:spTree>
    <p:extLst>
      <p:ext uri="{BB962C8B-B14F-4D97-AF65-F5344CB8AC3E}">
        <p14:creationId xmlns:p14="http://schemas.microsoft.com/office/powerpoint/2010/main" val="260423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72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E092E-D90A-4393-80F5-A9CBBEA5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two: results (Mandarin)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BE069-4F07-443D-8BA2-F2B38BC36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27</a:t>
            </a:fld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83878B-B28C-4E1C-A2CF-B30F46C430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1154" y="1219200"/>
            <a:ext cx="7441692" cy="44447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229769-458C-415A-80E8-CF59D8962FF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4511" y="1263015"/>
            <a:ext cx="7514082" cy="4451985"/>
          </a:xfrm>
          <a:prstGeom prst="rect">
            <a:avLst/>
          </a:prstGeom>
        </p:spPr>
      </p:pic>
      <p:pic>
        <p:nvPicPr>
          <p:cNvPr id="8" name="RD_M_4_b_F_S9_2">
            <a:hlinkClick r:id="" action="ppaction://media"/>
            <a:extLst>
              <a:ext uri="{FF2B5EF4-FFF2-40B4-BE49-F238E27FC236}">
                <a16:creationId xmlns:a16="http://schemas.microsoft.com/office/drawing/2014/main" id="{62C472EA-FB29-4BF1-AE15-29530C204E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28318" y="993299"/>
            <a:ext cx="487363" cy="487363"/>
          </a:xfrm>
          <a:prstGeom prst="rect">
            <a:avLst/>
          </a:prstGeom>
        </p:spPr>
      </p:pic>
      <p:pic>
        <p:nvPicPr>
          <p:cNvPr id="12" name="RD_M_1_b_F_S9_1">
            <a:hlinkClick r:id="" action="ppaction://media"/>
            <a:extLst>
              <a:ext uri="{FF2B5EF4-FFF2-40B4-BE49-F238E27FC236}">
                <a16:creationId xmlns:a16="http://schemas.microsoft.com/office/drawing/2014/main" id="{A59DE132-4B37-430D-B8E7-CEB03D19770D}"/>
              </a:ext>
            </a:extLst>
          </p:cNvPr>
          <p:cNvPicPr>
            <a:picLocks noGrp="1" noChangeAspect="1"/>
          </p:cNvPicPr>
          <p:nvPr>
            <p:ph sz="quarter" idx="1"/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024649" y="1120140"/>
            <a:ext cx="487363" cy="487362"/>
          </a:xfrm>
        </p:spPr>
      </p:pic>
      <p:pic>
        <p:nvPicPr>
          <p:cNvPr id="9" name="RD_M_6_b_F_S9_2">
            <a:hlinkClick r:id="" action="ppaction://media"/>
            <a:extLst>
              <a:ext uri="{FF2B5EF4-FFF2-40B4-BE49-F238E27FC236}">
                <a16:creationId xmlns:a16="http://schemas.microsoft.com/office/drawing/2014/main" id="{19FBEF14-9C8B-4F53-B997-A023F4E2170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660232" y="11430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6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35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20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33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041BB-1A14-467D-A133-A429A4AD9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4919D5-5AD1-4935-9084-6303EC9A1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28</a:t>
            </a:fld>
            <a:endParaRPr lang="zh-TW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9289F-672C-4584-9D40-35171302B5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5582" y="1400556"/>
            <a:ext cx="7521321" cy="45750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E874A0-81A5-404F-800C-69D4BE2A4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2043" y="1473485"/>
            <a:ext cx="7492365" cy="4517136"/>
          </a:xfrm>
          <a:prstGeom prst="rect">
            <a:avLst/>
          </a:prstGeom>
        </p:spPr>
      </p:pic>
      <p:pic>
        <p:nvPicPr>
          <p:cNvPr id="9" name="RD_M_7_b_F_S9_2">
            <a:hlinkClick r:id="" action="ppaction://media"/>
            <a:extLst>
              <a:ext uri="{FF2B5EF4-FFF2-40B4-BE49-F238E27FC236}">
                <a16:creationId xmlns:a16="http://schemas.microsoft.com/office/drawing/2014/main" id="{DFDC5615-10D1-4B06-BB74-AA7F2B9E1D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516216" y="1234883"/>
            <a:ext cx="487363" cy="487363"/>
          </a:xfrm>
          <a:prstGeom prst="rect">
            <a:avLst/>
          </a:prstGeom>
        </p:spPr>
      </p:pic>
      <p:pic>
        <p:nvPicPr>
          <p:cNvPr id="8" name="RD_M_5_b_F_S9_2">
            <a:hlinkClick r:id="" action="ppaction://media"/>
            <a:extLst>
              <a:ext uri="{FF2B5EF4-FFF2-40B4-BE49-F238E27FC236}">
                <a16:creationId xmlns:a16="http://schemas.microsoft.com/office/drawing/2014/main" id="{83315B5E-B88F-42E1-B65E-DB686B2C9D7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40596" y="1156873"/>
            <a:ext cx="487363" cy="487363"/>
          </a:xfrm>
          <a:prstGeom prst="rect">
            <a:avLst/>
          </a:prstGeom>
        </p:spPr>
      </p:pic>
      <p:pic>
        <p:nvPicPr>
          <p:cNvPr id="7" name="RD_M_3_b_F_S9_1">
            <a:hlinkClick r:id="" action="ppaction://media"/>
            <a:extLst>
              <a:ext uri="{FF2B5EF4-FFF2-40B4-BE49-F238E27FC236}">
                <a16:creationId xmlns:a16="http://schemas.microsoft.com/office/drawing/2014/main" id="{46715B7B-9FE8-4944-B638-061B954D9BFE}"/>
              </a:ext>
            </a:extLst>
          </p:cNvPr>
          <p:cNvPicPr>
            <a:picLocks noGrp="1" noChangeAspect="1"/>
          </p:cNvPicPr>
          <p:nvPr>
            <p:ph sz="quarter" idx="1"/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699792" y="1229804"/>
            <a:ext cx="487363" cy="487362"/>
          </a:xfrm>
        </p:spPr>
      </p:pic>
    </p:spTree>
    <p:extLst>
      <p:ext uri="{BB962C8B-B14F-4D97-AF65-F5344CB8AC3E}">
        <p14:creationId xmlns:p14="http://schemas.microsoft.com/office/powerpoint/2010/main" val="244321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3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7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25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E0619-02AF-4AB2-80D5-1826009A8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F09AFE-4D3D-4D5A-9824-575B79EB3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29</a:t>
            </a:fld>
            <a:endParaRPr lang="zh-TW" alt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DB6C486-777F-48BE-800A-5CDB3496B4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92" y="2241765"/>
            <a:ext cx="7315215" cy="3200407"/>
          </a:xfrm>
          <a:prstGeom prst="rect">
            <a:avLst/>
          </a:prstGeom>
        </p:spPr>
      </p:pic>
      <p:pic>
        <p:nvPicPr>
          <p:cNvPr id="10" name="RD_M_7_b_M_S5_2">
            <a:hlinkClick r:id="" action="ppaction://media"/>
            <a:extLst>
              <a:ext uri="{FF2B5EF4-FFF2-40B4-BE49-F238E27FC236}">
                <a16:creationId xmlns:a16="http://schemas.microsoft.com/office/drawing/2014/main" id="{104F9C53-9133-4563-AF93-AA2FFF3888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80112" y="2040822"/>
            <a:ext cx="487362" cy="4873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F513523-76D7-42D4-A6FD-587940DB463B}"/>
              </a:ext>
            </a:extLst>
          </p:cNvPr>
          <p:cNvSpPr txBox="1"/>
          <p:nvPr/>
        </p:nvSpPr>
        <p:spPr>
          <a:xfrm>
            <a:off x="4644008" y="3059668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50ms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F04BB66-92F7-4D47-8945-C2C985714FC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308984"/>
          </a:xfrm>
        </p:spPr>
        <p:txBody>
          <a:bodyPr/>
          <a:lstStyle/>
          <a:p>
            <a:r>
              <a:rPr lang="en-US" dirty="0"/>
              <a:t>One of the subjects prefer a short pause. Long pause is not acceptable.</a:t>
            </a:r>
          </a:p>
        </p:txBody>
      </p:sp>
    </p:spTree>
    <p:extLst>
      <p:ext uri="{BB962C8B-B14F-4D97-AF65-F5344CB8AC3E}">
        <p14:creationId xmlns:p14="http://schemas.microsoft.com/office/powerpoint/2010/main" val="1663159853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533B0-6B33-4A4B-A91F-D0FB695E4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puzzle on syntax-prosody mapping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4C6627-96F0-4CEE-AC1E-1F2CB9BD6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7809D1-1B7E-4C62-B07B-A775F1D14D7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Given that SPs are often at sentence-</a:t>
            </a:r>
            <a:r>
              <a:rPr lang="en-US" b="1" dirty="0"/>
              <a:t>final</a:t>
            </a:r>
            <a:r>
              <a:rPr lang="en-US" dirty="0"/>
              <a:t> position, does </a:t>
            </a:r>
            <a:r>
              <a:rPr lang="en-US" dirty="0">
                <a:solidFill>
                  <a:srgbClr val="FF0000"/>
                </a:solidFill>
              </a:rPr>
              <a:t>the main chunk</a:t>
            </a:r>
            <a:r>
              <a:rPr lang="en-US" dirty="0"/>
              <a:t> form a sentence, in the sense of syntax (i.e. CP) and prosody (i.e. intonational phrase)?</a:t>
            </a:r>
          </a:p>
          <a:p>
            <a:pPr lvl="1"/>
            <a:r>
              <a:rPr lang="en-US" dirty="0"/>
              <a:t>What is the status of </a:t>
            </a:r>
            <a:r>
              <a:rPr lang="en-US" dirty="0">
                <a:solidFill>
                  <a:srgbClr val="0000FF"/>
                </a:solidFill>
              </a:rPr>
              <a:t>RD chunk</a:t>
            </a:r>
            <a:r>
              <a:rPr lang="en-US" dirty="0"/>
              <a:t>?</a:t>
            </a:r>
          </a:p>
          <a:p>
            <a:r>
              <a:rPr lang="en-US" dirty="0"/>
              <a:t>Serve as a testing ground on </a:t>
            </a:r>
            <a:r>
              <a:rPr lang="en-US" b="1" i="1" dirty="0"/>
              <a:t>one-to-one</a:t>
            </a:r>
            <a:r>
              <a:rPr lang="en-US" dirty="0"/>
              <a:t> mapping of syntax and prosody in </a:t>
            </a:r>
            <a:r>
              <a:rPr lang="en-US" i="1" dirty="0"/>
              <a:t>clausal</a:t>
            </a:r>
            <a:r>
              <a:rPr lang="en-US" dirty="0"/>
              <a:t> domains (as proposed by Feng 2015, 2017).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1221AC0-0396-483D-B4AE-24616A7CB226}"/>
              </a:ext>
            </a:extLst>
          </p:cNvPr>
          <p:cNvGrpSpPr/>
          <p:nvPr/>
        </p:nvGrpSpPr>
        <p:grpSpPr>
          <a:xfrm>
            <a:off x="1043608" y="1700808"/>
            <a:ext cx="6574239" cy="1217197"/>
            <a:chOff x="1284880" y="2798930"/>
            <a:chExt cx="6574239" cy="12171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A72A4AE-BE46-4AEE-905F-12CCFF64F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4880" y="2996952"/>
              <a:ext cx="6574239" cy="1019175"/>
            </a:xfrm>
            <a:prstGeom prst="rect">
              <a:avLst/>
            </a:prstGeom>
          </p:spPr>
        </p:pic>
        <p:sp>
          <p:nvSpPr>
            <p:cNvPr id="6" name="Left Brace 5">
              <a:extLst>
                <a:ext uri="{FF2B5EF4-FFF2-40B4-BE49-F238E27FC236}">
                  <a16:creationId xmlns:a16="http://schemas.microsoft.com/office/drawing/2014/main" id="{138E85A6-4B98-4F43-91E0-1E4338ECAF38}"/>
                </a:ext>
              </a:extLst>
            </p:cNvPr>
            <p:cNvSpPr/>
            <p:nvPr/>
          </p:nvSpPr>
          <p:spPr>
            <a:xfrm rot="5400000">
              <a:off x="1890321" y="2193489"/>
              <a:ext cx="198022" cy="1408904"/>
            </a:xfrm>
            <a:prstGeom prst="leftBrac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8" name="Left Brace 7">
              <a:extLst>
                <a:ext uri="{FF2B5EF4-FFF2-40B4-BE49-F238E27FC236}">
                  <a16:creationId xmlns:a16="http://schemas.microsoft.com/office/drawing/2014/main" id="{F296BF72-ABF1-41D5-B971-56A8FB4578F0}"/>
                </a:ext>
              </a:extLst>
            </p:cNvPr>
            <p:cNvSpPr/>
            <p:nvPr/>
          </p:nvSpPr>
          <p:spPr>
            <a:xfrm rot="5400000">
              <a:off x="3593265" y="2409513"/>
              <a:ext cx="198022" cy="976856"/>
            </a:xfrm>
            <a:prstGeom prst="leftBrace">
              <a:avLst/>
            </a:prstGeom>
            <a:ln w="19050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AB97320-F7FC-4905-9772-B4DD578A39B9}"/>
              </a:ext>
            </a:extLst>
          </p:cNvPr>
          <p:cNvSpPr txBox="1">
            <a:spLocks/>
          </p:cNvSpPr>
          <p:nvPr/>
        </p:nvSpPr>
        <p:spPr>
          <a:xfrm>
            <a:off x="1119664" y="1341022"/>
            <a:ext cx="1842912" cy="52722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" panose="05000000000000000000" pitchFamily="2" charset="2"/>
              <a:buChar char="q"/>
              <a:defRPr kumimoji="0" sz="20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main chunk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0FB99C2-2E26-45D0-A13E-0C226EE03E4A}"/>
              </a:ext>
            </a:extLst>
          </p:cNvPr>
          <p:cNvSpPr txBox="1">
            <a:spLocks/>
          </p:cNvSpPr>
          <p:nvPr/>
        </p:nvSpPr>
        <p:spPr>
          <a:xfrm>
            <a:off x="2555776" y="1340768"/>
            <a:ext cx="2276920" cy="527229"/>
          </a:xfrm>
          <a:prstGeom prst="rect">
            <a:avLst/>
          </a:prstGeom>
        </p:spPr>
        <p:txBody>
          <a:bodyPr vert="horz">
            <a:normAutofit fontScale="92500"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" panose="05000000000000000000" pitchFamily="2" charset="2"/>
              <a:buChar char="q"/>
              <a:defRPr kumimoji="0" sz="20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Adobe Devanagari" panose="02040503050201020203" pitchFamily="18" charset="0"/>
                <a:ea typeface="新細明體" panose="02020500000000000000" pitchFamily="18" charset="-120"/>
                <a:cs typeface="Adobe Devanagari" panose="02040503050201020203" pitchFamily="18" charset="0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0000FF"/>
                </a:solidFill>
              </a:rPr>
              <a:t>right-dislocated chunk</a:t>
            </a:r>
          </a:p>
        </p:txBody>
      </p:sp>
    </p:spTree>
    <p:extLst>
      <p:ext uri="{BB962C8B-B14F-4D97-AF65-F5344CB8AC3E}">
        <p14:creationId xmlns:p14="http://schemas.microsoft.com/office/powerpoint/2010/main" val="75789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1E99C-6D96-4D32-9371-555C341F9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two: discussion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314969-3C9B-479B-89A2-5B50C1E87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30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A4F55A-9713-4679-91AD-BDE0A25BDF5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09012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question intonation in Mandarin can occur in RD.</a:t>
            </a:r>
          </a:p>
          <a:p>
            <a:r>
              <a:rPr lang="en-US" dirty="0"/>
              <a:t>Cantonese H% realized at both main chunk and RD chunk.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 become two </a:t>
            </a:r>
            <a:r>
              <a:rPr lang="el-GR" i="1" dirty="0"/>
              <a:t>ι</a:t>
            </a:r>
            <a:r>
              <a:rPr lang="en-US" dirty="0"/>
              <a:t>-phrases </a:t>
            </a:r>
            <a:r>
              <a:rPr lang="en-US" dirty="0">
                <a:sym typeface="Wingdings" panose="05000000000000000000" pitchFamily="2" charset="2"/>
              </a:rPr>
              <a:t> not RD but </a:t>
            </a:r>
            <a:r>
              <a:rPr lang="en-US" b="1" i="1" dirty="0">
                <a:sym typeface="Wingdings" panose="05000000000000000000" pitchFamily="2" charset="2"/>
              </a:rPr>
              <a:t>afterthought</a:t>
            </a:r>
            <a:r>
              <a:rPr lang="en-US" dirty="0">
                <a:sym typeface="Wingdings" panose="05000000000000000000" pitchFamily="2" charset="2"/>
              </a:rPr>
              <a:t>: carries different discourse function e.g. contrastive focus (Li &amp; Wei 2017)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8AB1A60-8101-47B4-AB08-BD2F354C00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0714441"/>
              </p:ext>
            </p:extLst>
          </p:nvPr>
        </p:nvGraphicFramePr>
        <p:xfrm>
          <a:off x="611560" y="1219200"/>
          <a:ext cx="7920880" cy="3164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6304">
                  <a:extLst>
                    <a:ext uri="{9D8B030D-6E8A-4147-A177-3AD203B41FA5}">
                      <a16:colId xmlns:a16="http://schemas.microsoft.com/office/drawing/2014/main" val="652847437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1960258228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994518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731574091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1464542875"/>
                    </a:ext>
                  </a:extLst>
                </a:gridCol>
              </a:tblGrid>
              <a:tr h="185420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Cantonese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Mandarin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980139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(5)RDQP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(7)</a:t>
                      </a:r>
                      <a:r>
                        <a:rPr lang="en-US" sz="1400" b="1" dirty="0" err="1">
                          <a:solidFill>
                            <a:srgbClr val="FF0000"/>
                          </a:solidFill>
                        </a:rPr>
                        <a:t>RDintonation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(5) RDQP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(7)</a:t>
                      </a:r>
                      <a:r>
                        <a:rPr lang="en-US" sz="1400" dirty="0" err="1"/>
                        <a:t>RDintonation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8382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Pause before RD chunk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YES/NO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9665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Pitch reset of RD chunk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7864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Overall declination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Not applicable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939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Final rising of RD chunk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NO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solidFill>
                            <a:srgbClr val="FF0000"/>
                          </a:solidFill>
                        </a:rPr>
                        <a:t>YES</a:t>
                      </a:r>
                      <a:r>
                        <a:rPr lang="zh-TW" altLang="en-US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TW" b="1" dirty="0">
                          <a:solidFill>
                            <a:srgbClr val="FF0000"/>
                          </a:solidFill>
                        </a:rPr>
                        <a:t>(but also main chunk)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applicable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18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PFC of RD chunk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Not applicable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1135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Global raising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Not applicable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2484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96109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3A1F-9CF1-45C6-9C3D-605087851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22D0AC-EDC3-44E0-84A9-D536E9DF7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31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C7CCDC-5392-43E8-B6C7-53899A1D927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To realize H% in RD: </a:t>
            </a:r>
          </a:p>
          <a:p>
            <a:r>
              <a:rPr lang="en-US" dirty="0">
                <a:sym typeface="Wingdings" panose="05000000000000000000" pitchFamily="2" charset="2"/>
              </a:rPr>
              <a:t>i. 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main chunk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b="1" dirty="0">
                <a:sym typeface="Wingdings" panose="05000000000000000000" pitchFamily="2" charset="2"/>
              </a:rPr>
              <a:t>H%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RD chunk</a:t>
            </a:r>
            <a:r>
              <a:rPr lang="en-US" dirty="0">
                <a:sym typeface="Wingdings" panose="05000000000000000000" pitchFamily="2" charset="2"/>
              </a:rPr>
              <a:t>)	   * 	(not boundary)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   *</a:t>
            </a:r>
            <a:r>
              <a:rPr lang="en-US" dirty="0">
                <a:solidFill>
                  <a:srgbClr val="FF0000"/>
                </a:solidFill>
              </a:rPr>
              <a:t>heoi3   gwo3 taai3 gwok3 </a:t>
            </a:r>
            <a:r>
              <a:rPr lang="en-US" b="1" dirty="0">
                <a:sym typeface="Wingdings" panose="05000000000000000000" pitchFamily="2" charset="2"/>
              </a:rPr>
              <a:t>H%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sung3 zi3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      go        perf    Thailand              </a:t>
            </a:r>
            <a:r>
              <a:rPr lang="en-US" dirty="0" err="1"/>
              <a:t>Sungzi</a:t>
            </a:r>
            <a:r>
              <a:rPr lang="en-US" dirty="0"/>
              <a:t> </a:t>
            </a:r>
            <a:endParaRPr lang="en-US" b="1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ii. 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main chunk</a:t>
            </a:r>
            <a:r>
              <a:rPr lang="en-US" b="1" dirty="0">
                <a:sym typeface="Wingdings" panose="05000000000000000000" pitchFamily="2" charset="2"/>
              </a:rPr>
              <a:t> H%</a:t>
            </a:r>
            <a:r>
              <a:rPr lang="en-US" dirty="0">
                <a:sym typeface="Wingdings" panose="05000000000000000000" pitchFamily="2" charset="2"/>
              </a:rPr>
              <a:t>) (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RD chunk </a:t>
            </a:r>
            <a:r>
              <a:rPr lang="en-US" b="1" dirty="0">
                <a:sym typeface="Wingdings" panose="05000000000000000000" pitchFamily="2" charset="2"/>
              </a:rPr>
              <a:t>H%</a:t>
            </a:r>
            <a:r>
              <a:rPr lang="en-US" dirty="0">
                <a:sym typeface="Wingdings" panose="05000000000000000000" pitchFamily="2" charset="2"/>
              </a:rPr>
              <a:t>)   OK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     </a:t>
            </a:r>
            <a:r>
              <a:rPr lang="en-US" dirty="0">
                <a:solidFill>
                  <a:srgbClr val="FF0000"/>
                </a:solidFill>
              </a:rPr>
              <a:t>heoi3   gwo3 taai3 gwok3 </a:t>
            </a:r>
            <a:r>
              <a:rPr lang="en-US" b="1" dirty="0">
                <a:sym typeface="Wingdings" panose="05000000000000000000" pitchFamily="2" charset="2"/>
              </a:rPr>
              <a:t>H%</a:t>
            </a:r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</a:rPr>
              <a:t>sung3 zi3</a:t>
            </a:r>
            <a:r>
              <a:rPr lang="en-US" b="1" dirty="0">
                <a:sym typeface="Wingdings" panose="05000000000000000000" pitchFamily="2" charset="2"/>
              </a:rPr>
              <a:t> H%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     go         perf    Thailand              </a:t>
            </a:r>
            <a:r>
              <a:rPr lang="en-US" dirty="0" err="1"/>
              <a:t>Sungzi</a:t>
            </a:r>
            <a:r>
              <a:rPr lang="en-US" dirty="0"/>
              <a:t> </a:t>
            </a:r>
            <a:endParaRPr lang="en-US" b="1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iii. 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main chunk</a:t>
            </a:r>
            <a:r>
              <a:rPr lang="en-US" dirty="0">
                <a:sym typeface="Wingdings" panose="05000000000000000000" pitchFamily="2" charset="2"/>
              </a:rPr>
              <a:t>   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RD chunk </a:t>
            </a:r>
            <a:r>
              <a:rPr lang="en-US" b="1" dirty="0">
                <a:sym typeface="Wingdings" panose="05000000000000000000" pitchFamily="2" charset="2"/>
              </a:rPr>
              <a:t>H%)	   *	(unexpected)</a:t>
            </a:r>
            <a:br>
              <a:rPr lang="en-US" b="1" dirty="0">
                <a:sym typeface="Wingdings" panose="05000000000000000000" pitchFamily="2" charset="2"/>
              </a:rPr>
            </a:br>
            <a:r>
              <a:rPr lang="en-US" b="1" dirty="0">
                <a:sym typeface="Wingdings" panose="05000000000000000000" pitchFamily="2" charset="2"/>
              </a:rPr>
              <a:t>      </a:t>
            </a:r>
            <a:r>
              <a:rPr lang="en-US" dirty="0">
                <a:solidFill>
                  <a:srgbClr val="FF0000"/>
                </a:solidFill>
              </a:rPr>
              <a:t>heoi3   gwo3 taai3 gwok3 </a:t>
            </a:r>
            <a:r>
              <a:rPr lang="en-US" dirty="0">
                <a:solidFill>
                  <a:srgbClr val="0000FF"/>
                </a:solidFill>
              </a:rPr>
              <a:t>sung3 zi3</a:t>
            </a:r>
            <a:r>
              <a:rPr lang="en-US" b="1" dirty="0">
                <a:sym typeface="Wingdings" panose="05000000000000000000" pitchFamily="2" charset="2"/>
              </a:rPr>
              <a:t> H%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      go         perf    Thailand      </a:t>
            </a:r>
            <a:r>
              <a:rPr lang="en-US" dirty="0" err="1"/>
              <a:t>Sungzi</a:t>
            </a:r>
            <a:endParaRPr lang="en-US" b="1" dirty="0">
              <a:sym typeface="Wingdings" panose="05000000000000000000" pitchFamily="2" charset="2"/>
            </a:endParaRPr>
          </a:p>
          <a:p>
            <a:endParaRPr lang="en-US" b="1" dirty="0">
              <a:highlight>
                <a:srgbClr val="FFFF00"/>
              </a:highlight>
              <a:sym typeface="Wingdings" panose="05000000000000000000" pitchFamily="2" charset="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3650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7F4B1-1949-4F18-821C-871A5A886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944683-2EBB-4CFC-A330-379352B8C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32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4E641B-8146-4FE4-B26C-BBDB085CFFD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 syntactic explanation to (iii):</a:t>
            </a:r>
          </a:p>
          <a:p>
            <a:r>
              <a:rPr lang="en-US" dirty="0"/>
              <a:t>H% shows complementary distribution with question particles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can be treated as a </a:t>
            </a:r>
            <a:r>
              <a:rPr lang="en-US" dirty="0" err="1"/>
              <a:t>segmentless</a:t>
            </a:r>
            <a:r>
              <a:rPr lang="en-US" dirty="0"/>
              <a:t> SP (Tang 2006, Zhang 2014)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presumably also C-head</a:t>
            </a:r>
            <a:endParaRPr lang="en-US" dirty="0"/>
          </a:p>
          <a:p>
            <a:pPr lvl="1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[</a:t>
            </a:r>
            <a:r>
              <a:rPr lang="en-US" baseline="-25000" dirty="0" err="1">
                <a:solidFill>
                  <a:schemeClr val="tx1"/>
                </a:solidFill>
                <a:sym typeface="Wingdings" panose="05000000000000000000" pitchFamily="2" charset="2"/>
              </a:rPr>
              <a:t>FocP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went to Thailand 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[</a:t>
            </a:r>
            <a:r>
              <a:rPr lang="en-US" baseline="-25000" dirty="0">
                <a:solidFill>
                  <a:schemeClr val="tx1"/>
                </a:solidFill>
                <a:sym typeface="Wingdings" panose="05000000000000000000" pitchFamily="2" charset="2"/>
              </a:rPr>
              <a:t>CP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C-H%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[</a:t>
            </a:r>
            <a:r>
              <a:rPr lang="en-US" baseline="-25000" dirty="0">
                <a:solidFill>
                  <a:schemeClr val="tx1"/>
                </a:solidFill>
                <a:sym typeface="Wingdings" panose="05000000000000000000" pitchFamily="2" charset="2"/>
              </a:rPr>
              <a:t>TP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0000FF"/>
                </a:solidFill>
                <a:sym typeface="Wingdings" panose="05000000000000000000" pitchFamily="2" charset="2"/>
              </a:rPr>
              <a:t>Sungzi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_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 ]]]</a:t>
            </a:r>
          </a:p>
          <a:p>
            <a:pPr lvl="1"/>
            <a:endParaRPr lang="en-US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Upon linearization: *(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went to Thailand 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H%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0000FF"/>
                </a:solidFill>
                <a:sym typeface="Wingdings" panose="05000000000000000000" pitchFamily="2" charset="2"/>
              </a:rPr>
              <a:t>Sungzi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b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 ruled out by prosodic restriction on boundary tones</a:t>
            </a:r>
          </a:p>
          <a:p>
            <a:pPr lvl="1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To derive 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went to Thailand  </a:t>
            </a:r>
            <a:r>
              <a:rPr lang="en-US" dirty="0" err="1">
                <a:solidFill>
                  <a:srgbClr val="0000FF"/>
                </a:solidFill>
                <a:sym typeface="Wingdings" panose="05000000000000000000" pitchFamily="2" charset="2"/>
              </a:rPr>
              <a:t>Sungzi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 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H%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), C must be lowered to TP:</a:t>
            </a:r>
            <a:b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</a:b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*[</a:t>
            </a:r>
            <a:r>
              <a:rPr lang="en-US" baseline="-25000" dirty="0" err="1">
                <a:solidFill>
                  <a:schemeClr val="tx1"/>
                </a:solidFill>
                <a:sym typeface="Wingdings" panose="05000000000000000000" pitchFamily="2" charset="2"/>
              </a:rPr>
              <a:t>FocP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went to Thailand 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[</a:t>
            </a:r>
            <a:r>
              <a:rPr lang="en-US" baseline="-25000" dirty="0">
                <a:solidFill>
                  <a:schemeClr val="tx1"/>
                </a:solidFill>
                <a:sym typeface="Wingdings" panose="05000000000000000000" pitchFamily="2" charset="2"/>
              </a:rPr>
              <a:t>CP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__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[</a:t>
            </a:r>
            <a:r>
              <a:rPr lang="en-US" baseline="-25000" dirty="0">
                <a:solidFill>
                  <a:schemeClr val="tx1"/>
                </a:solidFill>
                <a:sym typeface="Wingdings" panose="05000000000000000000" pitchFamily="2" charset="2"/>
              </a:rPr>
              <a:t>TP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rgbClr val="0000FF"/>
                </a:solidFill>
                <a:sym typeface="Wingdings" panose="05000000000000000000" pitchFamily="2" charset="2"/>
              </a:rPr>
              <a:t>Sungzi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-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C-H%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_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 ]]]</a:t>
            </a:r>
          </a:p>
          <a:p>
            <a:pPr marL="274320" lvl="1" indent="0">
              <a:buNone/>
            </a:pP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						</a:t>
            </a:r>
            <a:r>
              <a:rPr lang="en-US" b="1" i="1" dirty="0">
                <a:solidFill>
                  <a:schemeClr val="tx1"/>
                </a:solidFill>
                <a:sym typeface="Wingdings" panose="05000000000000000000" pitchFamily="2" charset="2"/>
              </a:rPr>
              <a:t>Not possible!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B2DD675-B454-45E6-A013-E74799976AEF}"/>
              </a:ext>
            </a:extLst>
          </p:cNvPr>
          <p:cNvSpPr/>
          <p:nvPr/>
        </p:nvSpPr>
        <p:spPr>
          <a:xfrm rot="166026">
            <a:off x="2118171" y="3266948"/>
            <a:ext cx="3888432" cy="324103"/>
          </a:xfrm>
          <a:custGeom>
            <a:avLst/>
            <a:gdLst>
              <a:gd name="connsiteX0" fmla="*/ 4164939 w 4267791"/>
              <a:gd name="connsiteY0" fmla="*/ 0 h 604157"/>
              <a:gd name="connsiteX1" fmla="*/ 3809339 w 4267791"/>
              <a:gd name="connsiteY1" fmla="*/ 528320 h 604157"/>
              <a:gd name="connsiteX2" fmla="*/ 537819 w 4267791"/>
              <a:gd name="connsiteY2" fmla="*/ 568960 h 604157"/>
              <a:gd name="connsiteX3" fmla="*/ 39979 w 4267791"/>
              <a:gd name="connsiteY3" fmla="*/ 223520 h 604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7791" h="604157">
                <a:moveTo>
                  <a:pt x="4164939" y="0"/>
                </a:moveTo>
                <a:cubicBezTo>
                  <a:pt x="4289399" y="216746"/>
                  <a:pt x="4413859" y="433493"/>
                  <a:pt x="3809339" y="528320"/>
                </a:cubicBezTo>
                <a:cubicBezTo>
                  <a:pt x="3204819" y="623147"/>
                  <a:pt x="1166046" y="619760"/>
                  <a:pt x="537819" y="568960"/>
                </a:cubicBezTo>
                <a:cubicBezTo>
                  <a:pt x="-90408" y="518160"/>
                  <a:pt x="-25215" y="370840"/>
                  <a:pt x="39979" y="22352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892480B-9A94-4B60-AC80-779A54DD2CB5}"/>
              </a:ext>
            </a:extLst>
          </p:cNvPr>
          <p:cNvSpPr/>
          <p:nvPr/>
        </p:nvSpPr>
        <p:spPr>
          <a:xfrm rot="21203267" flipH="1">
            <a:off x="4109418" y="5151121"/>
            <a:ext cx="1882198" cy="465552"/>
          </a:xfrm>
          <a:custGeom>
            <a:avLst/>
            <a:gdLst>
              <a:gd name="connsiteX0" fmla="*/ 4164939 w 4267791"/>
              <a:gd name="connsiteY0" fmla="*/ 0 h 604157"/>
              <a:gd name="connsiteX1" fmla="*/ 3809339 w 4267791"/>
              <a:gd name="connsiteY1" fmla="*/ 528320 h 604157"/>
              <a:gd name="connsiteX2" fmla="*/ 537819 w 4267791"/>
              <a:gd name="connsiteY2" fmla="*/ 568960 h 604157"/>
              <a:gd name="connsiteX3" fmla="*/ 39979 w 4267791"/>
              <a:gd name="connsiteY3" fmla="*/ 223520 h 604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7791" h="604157">
                <a:moveTo>
                  <a:pt x="4164939" y="0"/>
                </a:moveTo>
                <a:cubicBezTo>
                  <a:pt x="4289399" y="216746"/>
                  <a:pt x="4413859" y="433493"/>
                  <a:pt x="3809339" y="528320"/>
                </a:cubicBezTo>
                <a:cubicBezTo>
                  <a:pt x="3204819" y="623147"/>
                  <a:pt x="1166046" y="619760"/>
                  <a:pt x="537819" y="568960"/>
                </a:cubicBezTo>
                <a:cubicBezTo>
                  <a:pt x="-90408" y="518160"/>
                  <a:pt x="-25215" y="370840"/>
                  <a:pt x="39979" y="22352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009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DAB32-0475-428D-8F26-B2870F03F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07171D-BC64-43B6-B165-7B44C74AA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33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9D06D3-D954-4C3A-90B0-0F133B6B698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fourth possibility?</a:t>
            </a:r>
          </a:p>
          <a:p>
            <a:r>
              <a:rPr lang="en-US" dirty="0"/>
              <a:t>iv. </a:t>
            </a:r>
            <a:r>
              <a:rPr lang="en-US" dirty="0">
                <a:sym typeface="Wingdings" panose="05000000000000000000" pitchFamily="2" charset="2"/>
              </a:rPr>
              <a:t>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main chunk</a:t>
            </a:r>
            <a:r>
              <a:rPr lang="en-US" dirty="0">
                <a:sym typeface="Wingdings" panose="05000000000000000000" pitchFamily="2" charset="2"/>
              </a:rPr>
              <a:t>   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RD chunk</a:t>
            </a:r>
            <a:r>
              <a:rPr lang="en-US" b="1" dirty="0">
                <a:sym typeface="Wingdings" panose="05000000000000000000" pitchFamily="2" charset="2"/>
              </a:rPr>
              <a:t>)	   * </a:t>
            </a:r>
            <a:r>
              <a:rPr lang="en-US" sz="1500" dirty="0">
                <a:sym typeface="Wingdings" panose="05000000000000000000" pitchFamily="2" charset="2"/>
              </a:rPr>
              <a:t>(no clue for question reading)</a:t>
            </a:r>
            <a:br>
              <a:rPr lang="en-US" b="1" dirty="0">
                <a:sym typeface="Wingdings" panose="05000000000000000000" pitchFamily="2" charset="2"/>
              </a:rPr>
            </a:br>
            <a:r>
              <a:rPr lang="en-US" b="1" dirty="0">
                <a:sym typeface="Wingdings" panose="05000000000000000000" pitchFamily="2" charset="2"/>
              </a:rPr>
              <a:t>      </a:t>
            </a:r>
            <a:r>
              <a:rPr lang="en-US" dirty="0">
                <a:solidFill>
                  <a:srgbClr val="FF0000"/>
                </a:solidFill>
              </a:rPr>
              <a:t>heoi3   gwo3 taai3 gwok3 </a:t>
            </a:r>
            <a:r>
              <a:rPr lang="en-US" dirty="0">
                <a:solidFill>
                  <a:srgbClr val="0000FF"/>
                </a:solidFill>
              </a:rPr>
              <a:t>sung3 zi3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      go         perf    Thailand      </a:t>
            </a:r>
            <a:r>
              <a:rPr lang="en-US" dirty="0" err="1"/>
              <a:t>Sungzi</a:t>
            </a:r>
            <a:endParaRPr lang="en-US" b="1" dirty="0">
              <a:sym typeface="Wingdings" panose="05000000000000000000" pitchFamily="2" charset="2"/>
            </a:endParaRPr>
          </a:p>
          <a:p>
            <a:endParaRPr lang="en-US" dirty="0"/>
          </a:p>
          <a:p>
            <a:r>
              <a:rPr lang="en-US" dirty="0"/>
              <a:t>Disallowed by Clause Typing Hypothesis (Cheng 1991) </a:t>
            </a:r>
          </a:p>
          <a:p>
            <a:r>
              <a:rPr lang="en-US" dirty="0"/>
              <a:t>But … (iv) is also deviated in a declarative reading. </a:t>
            </a:r>
          </a:p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6983321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E691-14A3-4DE7-8C0E-A2AC4D83C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§5: Prediction on variation of 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1941A4-B43C-4545-B464-824536E1D2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5703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AFD60-2320-404B-99DA-5F2C24B00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requirement of RD on SPs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2644FB-9F30-4D40-AA20-D41DF16FF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35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22C21-7946-4E74-876F-0139CBC7AFB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Two assumptions:</a:t>
            </a:r>
          </a:p>
          <a:p>
            <a:pPr lvl="1"/>
            <a:r>
              <a:rPr lang="en-US" dirty="0"/>
              <a:t>a. Assume that intonation carrying discourse/ syntactic function is C-head. (</a:t>
            </a:r>
            <a:r>
              <a:rPr lang="en-US" dirty="0" err="1"/>
              <a:t>Sybesma</a:t>
            </a:r>
            <a:r>
              <a:rPr lang="en-US" dirty="0"/>
              <a:t> &amp; Li 2007, Tang 2006, Zhang 2014)</a:t>
            </a:r>
          </a:p>
          <a:p>
            <a:pPr lvl="1"/>
            <a:r>
              <a:rPr lang="en-US" dirty="0"/>
              <a:t>b. Assume that C-head must be realized in either segmental or </a:t>
            </a:r>
            <a:r>
              <a:rPr lang="en-US"/>
              <a:t>suprasegmental forms. </a:t>
            </a:r>
            <a:r>
              <a:rPr lang="en-US" dirty="0"/>
              <a:t>(Feng 2013, 2015, 2017)</a:t>
            </a:r>
          </a:p>
          <a:p>
            <a:r>
              <a:rPr lang="en-US" dirty="0">
                <a:sym typeface="Wingdings" panose="05000000000000000000" pitchFamily="2" charset="2"/>
              </a:rPr>
              <a:t>Cantonese boundary tones cannot realized in RD. (exp. 2) 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 Cantonese can only realize C as SPs in RD. </a:t>
            </a:r>
          </a:p>
          <a:p>
            <a:r>
              <a:rPr lang="en-US" dirty="0">
                <a:sym typeface="Wingdings" panose="05000000000000000000" pitchFamily="2" charset="2"/>
              </a:rPr>
              <a:t>Mandarin may realize intonation globally, which can occur in RD (exp.2 )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 Mandarin could have SP-less 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8791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B9F66-D2F3-4B4D-A5B6-943F32663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 requirement of Cantonese RD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C3A67E-054B-4F6B-B583-77354E53D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36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72EC8-A3B5-47CB-A926-84E324E93C8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SP-less RD: </a:t>
            </a:r>
          </a:p>
          <a:p>
            <a:r>
              <a:rPr lang="en-US" altLang="zh-TW" dirty="0"/>
              <a:t>Q: Did you eat the oranges?</a:t>
            </a:r>
            <a:br>
              <a:rPr lang="it-IT" altLang="zh-TW" dirty="0"/>
            </a:br>
            <a:r>
              <a:rPr lang="it-IT" altLang="zh-TW" dirty="0">
                <a:sym typeface="Wingdings" panose="05000000000000000000" pitchFamily="2" charset="2"/>
              </a:rPr>
              <a:t> </a:t>
            </a:r>
            <a:r>
              <a:rPr lang="it-IT" altLang="zh-TW" dirty="0"/>
              <a:t>Acceptable in Mandarin (</a:t>
            </a:r>
            <a:r>
              <a:rPr lang="en-US" altLang="zh-TW" dirty="0"/>
              <a:t>Lu 1980:49)</a:t>
            </a:r>
            <a:br>
              <a:rPr lang="en-US" altLang="zh-TW" dirty="0"/>
            </a:br>
            <a:r>
              <a:rPr lang="it-IT" altLang="zh-TW" dirty="0"/>
              <a:t>A: yi-ge    ye    meiyou    chi, wo . </a:t>
            </a:r>
            <a:r>
              <a:rPr lang="zh-TW" altLang="en-US" dirty="0"/>
              <a:t>一個也沒有吃</a:t>
            </a:r>
            <a:r>
              <a:rPr lang="en-US" altLang="zh-TW" dirty="0"/>
              <a:t>, </a:t>
            </a:r>
            <a:r>
              <a:rPr lang="zh-TW" altLang="en-US" dirty="0"/>
              <a:t>我</a:t>
            </a:r>
            <a:br>
              <a:rPr lang="en-US" altLang="zh-TW" dirty="0"/>
            </a:br>
            <a:r>
              <a:rPr lang="zh-TW" altLang="en-US" dirty="0"/>
              <a:t>     </a:t>
            </a:r>
            <a:r>
              <a:rPr lang="en-US" altLang="zh-TW" dirty="0"/>
              <a:t>one-</a:t>
            </a:r>
            <a:r>
              <a:rPr lang="en-US" altLang="zh-TW" cap="small" dirty="0"/>
              <a:t>cl</a:t>
            </a:r>
            <a:r>
              <a:rPr lang="en-US" altLang="zh-TW" dirty="0"/>
              <a:t> also </a:t>
            </a:r>
            <a:r>
              <a:rPr lang="en-US" altLang="zh-TW" cap="small" dirty="0" err="1"/>
              <a:t>neg.perf</a:t>
            </a:r>
            <a:r>
              <a:rPr lang="en-US" altLang="zh-TW" dirty="0"/>
              <a:t> eat </a:t>
            </a:r>
            <a:r>
              <a:rPr lang="en-US" altLang="zh-TW" cap="small" dirty="0"/>
              <a:t>1sg</a:t>
            </a:r>
            <a:r>
              <a:rPr lang="zh-TW" altLang="en-US" cap="small" dirty="0"/>
              <a:t>  </a:t>
            </a:r>
            <a:r>
              <a:rPr lang="en-US" altLang="zh-TW" cap="small" dirty="0"/>
              <a:t>“</a:t>
            </a:r>
            <a:r>
              <a:rPr lang="pt-BR" altLang="zh-TW" dirty="0"/>
              <a:t>I haven’t even eat one.</a:t>
            </a:r>
            <a:r>
              <a:rPr lang="en-US" altLang="zh-TW" cap="small" dirty="0"/>
              <a:t>”</a:t>
            </a:r>
            <a:br>
              <a:rPr lang="en-US" altLang="zh-TW" cap="small" dirty="0"/>
            </a:br>
            <a:r>
              <a:rPr lang="it-IT" altLang="zh-TW" cap="small" dirty="0">
                <a:sym typeface="Wingdings" panose="05000000000000000000" pitchFamily="2" charset="2"/>
              </a:rPr>
              <a:t> </a:t>
            </a:r>
            <a:r>
              <a:rPr lang="it-IT" altLang="zh-TW" dirty="0"/>
              <a:t>Ungrammatical in Cantonese</a:t>
            </a:r>
            <a:br>
              <a:rPr lang="en-US" altLang="zh-TW" dirty="0"/>
            </a:br>
            <a:r>
              <a:rPr lang="en-US" altLang="zh-TW" dirty="0"/>
              <a:t>A: </a:t>
            </a:r>
            <a:r>
              <a:rPr lang="pt-BR" altLang="zh-TW" dirty="0">
                <a:solidFill>
                  <a:srgbClr val="FF0000"/>
                </a:solidFill>
              </a:rPr>
              <a:t>jat-go   dou mou         sik *(aa3), ngo</a:t>
            </a:r>
            <a:r>
              <a:rPr lang="pt-BR" altLang="zh-TW" dirty="0"/>
              <a:t> </a:t>
            </a:r>
            <a:r>
              <a:rPr lang="zh-TW" altLang="en-US" dirty="0"/>
              <a:t>一個都冇食*</a:t>
            </a:r>
            <a:r>
              <a:rPr lang="en-US" altLang="zh-TW" dirty="0"/>
              <a:t>(</a:t>
            </a:r>
            <a:r>
              <a:rPr lang="zh-TW" altLang="en-US" dirty="0"/>
              <a:t>啊</a:t>
            </a:r>
            <a:r>
              <a:rPr lang="en-US" altLang="zh-TW" dirty="0"/>
              <a:t>)</a:t>
            </a:r>
            <a:r>
              <a:rPr lang="zh-TW" altLang="en-US" dirty="0"/>
              <a:t>我</a:t>
            </a:r>
            <a:br>
              <a:rPr lang="en-US" altLang="zh-TW" dirty="0"/>
            </a:br>
            <a:r>
              <a:rPr lang="en-US" altLang="zh-TW" dirty="0"/>
              <a:t>     one-</a:t>
            </a:r>
            <a:r>
              <a:rPr lang="en-US" altLang="zh-TW" cap="small" dirty="0"/>
              <a:t>cl</a:t>
            </a:r>
            <a:r>
              <a:rPr lang="en-US" altLang="zh-TW" dirty="0"/>
              <a:t> also </a:t>
            </a:r>
            <a:r>
              <a:rPr lang="en-US" altLang="zh-TW" cap="small" dirty="0" err="1"/>
              <a:t>neg.perf</a:t>
            </a:r>
            <a:r>
              <a:rPr lang="en-US" altLang="zh-TW" dirty="0"/>
              <a:t> eat    </a:t>
            </a:r>
            <a:r>
              <a:rPr lang="en-US" altLang="zh-TW" cap="small" dirty="0" err="1"/>
              <a:t>sp</a:t>
            </a:r>
            <a:r>
              <a:rPr lang="en-US" altLang="zh-TW" dirty="0"/>
              <a:t>       </a:t>
            </a:r>
            <a:r>
              <a:rPr lang="en-US" altLang="zh-TW" cap="small" dirty="0"/>
              <a:t>1sg</a:t>
            </a:r>
            <a:endParaRPr lang="en-US" dirty="0"/>
          </a:p>
          <a:p>
            <a:endParaRPr lang="en-US" sz="1000" dirty="0"/>
          </a:p>
          <a:p>
            <a:r>
              <a:rPr lang="en-US" dirty="0"/>
              <a:t>Also reported in Lai (2019) for dislocation copying, who derives this requirement by assuming null-C does not have a structure building feature.  </a:t>
            </a:r>
          </a:p>
        </p:txBody>
      </p:sp>
    </p:spTree>
    <p:extLst>
      <p:ext uri="{BB962C8B-B14F-4D97-AF65-F5344CB8AC3E}">
        <p14:creationId xmlns:p14="http://schemas.microsoft.com/office/powerpoint/2010/main" val="5175274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77211-C526-47E3-8D45-2E60D5217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1F743F-9F8E-4D2E-A223-CE2F3D5A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37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C8A3DC-6FDC-477B-A115-1FACFA24603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Gains support from natural data:</a:t>
            </a:r>
            <a:br>
              <a:rPr lang="en-US" dirty="0"/>
            </a:br>
            <a:r>
              <a:rPr lang="en-US" dirty="0"/>
              <a:t>the movie </a:t>
            </a:r>
            <a:r>
              <a:rPr lang="en-US" i="1" dirty="0"/>
              <a:t>Young and Dangerous 2</a:t>
            </a:r>
            <a:r>
              <a:rPr lang="en-US" dirty="0"/>
              <a:t> (1996, 101 mins)</a:t>
            </a:r>
          </a:p>
          <a:p>
            <a:r>
              <a:rPr lang="en-US" dirty="0"/>
              <a:t>Number of RD in the Cantonese version: 16</a:t>
            </a:r>
          </a:p>
          <a:p>
            <a:pPr lvl="1"/>
            <a:r>
              <a:rPr lang="en-US" dirty="0"/>
              <a:t>ALL of them carry SPs!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Tailou</a:t>
            </a:r>
            <a:r>
              <a:rPr lang="en-US" dirty="0">
                <a:solidFill>
                  <a:srgbClr val="FF0000"/>
                </a:solidFill>
              </a:rPr>
              <a:t>       </a:t>
            </a:r>
            <a:r>
              <a:rPr lang="en-US" b="1" dirty="0">
                <a:solidFill>
                  <a:srgbClr val="FF0000"/>
                </a:solidFill>
              </a:rPr>
              <a:t>aa3</a:t>
            </a:r>
            <a:r>
              <a:rPr lang="en-US" dirty="0"/>
              <a:t> </a:t>
            </a:r>
            <a:r>
              <a:rPr lang="en-US" dirty="0" err="1">
                <a:solidFill>
                  <a:srgbClr val="0000FF"/>
                </a:solidFill>
              </a:rPr>
              <a:t>daaifei</a:t>
            </a:r>
            <a:r>
              <a:rPr lang="en-US" dirty="0"/>
              <a:t>! </a:t>
            </a:r>
            <a:r>
              <a:rPr lang="zh-TW" altLang="en-US" dirty="0"/>
              <a:t>睇路啊大飛</a:t>
            </a:r>
            <a:r>
              <a:rPr lang="en-US" altLang="zh-TW" dirty="0"/>
              <a:t>!</a:t>
            </a:r>
            <a:br>
              <a:rPr lang="en-US" dirty="0"/>
            </a:br>
            <a:r>
              <a:rPr lang="en-US" dirty="0" err="1"/>
              <a:t>watch.out</a:t>
            </a:r>
            <a:r>
              <a:rPr lang="en-US" dirty="0"/>
              <a:t> </a:t>
            </a:r>
            <a:r>
              <a:rPr lang="en-US" altLang="zh-TW" cap="small" dirty="0" err="1"/>
              <a:t>sp</a:t>
            </a:r>
            <a:r>
              <a:rPr lang="en-US" altLang="zh-TW" cap="small" dirty="0"/>
              <a:t>   </a:t>
            </a:r>
            <a:r>
              <a:rPr lang="en-US" dirty="0" err="1"/>
              <a:t>Daaifei</a:t>
            </a:r>
            <a:r>
              <a:rPr lang="en-US" dirty="0"/>
              <a:t>  “</a:t>
            </a:r>
            <a:r>
              <a:rPr lang="en-US" dirty="0" err="1"/>
              <a:t>Daaifei</a:t>
            </a:r>
            <a:r>
              <a:rPr lang="en-US" dirty="0"/>
              <a:t> please be careful!”</a:t>
            </a:r>
          </a:p>
          <a:p>
            <a:endParaRPr lang="en-US" dirty="0"/>
          </a:p>
          <a:p>
            <a:r>
              <a:rPr lang="en-US" dirty="0"/>
              <a:t> Number of RD in the Mandarin version: 4</a:t>
            </a:r>
          </a:p>
          <a:p>
            <a:pPr lvl="1"/>
            <a:r>
              <a:rPr lang="en-US" dirty="0"/>
              <a:t>two of them are SP-less</a:t>
            </a:r>
          </a:p>
          <a:p>
            <a:pPr lvl="1"/>
            <a:r>
              <a:rPr lang="en-US" altLang="zh-TW" dirty="0" err="1">
                <a:solidFill>
                  <a:srgbClr val="FF0000"/>
                </a:solidFill>
              </a:rPr>
              <a:t>X</a:t>
            </a:r>
            <a:r>
              <a:rPr lang="en-US" dirty="0" err="1">
                <a:solidFill>
                  <a:srgbClr val="FF0000"/>
                </a:solidFill>
              </a:rPr>
              <a:t>iaoxin</a:t>
            </a:r>
            <a:r>
              <a:rPr lang="en-US" dirty="0">
                <a:solidFill>
                  <a:srgbClr val="FF0000"/>
                </a:solidFill>
              </a:rPr>
              <a:t>    </a:t>
            </a:r>
            <a:r>
              <a:rPr lang="en-US" dirty="0" err="1">
                <a:solidFill>
                  <a:srgbClr val="FF0000"/>
                </a:solidFill>
              </a:rPr>
              <a:t>dian</a:t>
            </a:r>
            <a:r>
              <a:rPr lang="en-US" dirty="0"/>
              <a:t> </a:t>
            </a:r>
            <a:r>
              <a:rPr lang="en-US" altLang="zh-TW" dirty="0" err="1">
                <a:solidFill>
                  <a:srgbClr val="0000FF"/>
                </a:solidFill>
              </a:rPr>
              <a:t>D</a:t>
            </a:r>
            <a:r>
              <a:rPr lang="en-US" dirty="0" err="1">
                <a:solidFill>
                  <a:srgbClr val="0000FF"/>
                </a:solidFill>
              </a:rPr>
              <a:t>afei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! </a:t>
            </a:r>
            <a:r>
              <a:rPr lang="zh-TW" altLang="en-US" dirty="0"/>
              <a:t>小心點大飛</a:t>
            </a:r>
            <a:r>
              <a:rPr lang="en-US" altLang="zh-TW" dirty="0"/>
              <a:t>!</a:t>
            </a:r>
            <a:br>
              <a:rPr lang="en-US" dirty="0"/>
            </a:br>
            <a:r>
              <a:rPr lang="en-US" dirty="0" err="1"/>
              <a:t>watch.out</a:t>
            </a:r>
            <a:r>
              <a:rPr lang="en-US" dirty="0"/>
              <a:t> bit    </a:t>
            </a:r>
            <a:r>
              <a:rPr lang="en-US" dirty="0" err="1"/>
              <a:t>Daaifei</a:t>
            </a:r>
            <a:r>
              <a:rPr lang="en-US" dirty="0"/>
              <a:t>  “</a:t>
            </a:r>
            <a:r>
              <a:rPr lang="en-US" dirty="0" err="1"/>
              <a:t>Daaifei</a:t>
            </a:r>
            <a:r>
              <a:rPr lang="en-US" dirty="0"/>
              <a:t> please be careful!”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5652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E691-14A3-4DE7-8C0E-A2AC4D83C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Concluding remarks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1941A4-B43C-4545-B464-824536E1D2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7477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BA985-67A5-4D34-9A58-185C13849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Concluding remarks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461A06-C409-49C7-AC9E-0A813A249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39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E09A8B-57E0-401E-86DB-F1B2CD7EB06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Right dislocation is one CP and is one intonational phrase. This lends support to the one-to-one mapping of syntax and prosody in clausal domains.</a:t>
            </a:r>
          </a:p>
          <a:p>
            <a:r>
              <a:rPr lang="en-US" dirty="0"/>
              <a:t>Also flavors a phase edge-based approach to mapping.</a:t>
            </a:r>
          </a:p>
          <a:p>
            <a:r>
              <a:rPr lang="en-US" dirty="0"/>
              <a:t>Variation of SP requirement of Cantonese and Mandarin RD can be attributed to their difference in the intonation systems.</a:t>
            </a:r>
          </a:p>
          <a:p>
            <a:endParaRPr lang="en-US" dirty="0"/>
          </a:p>
          <a:p>
            <a:r>
              <a:rPr lang="en-US" dirty="0"/>
              <a:t>How about right dislocation in Japanese and other languages? (especially its interaction with intonation systems)</a:t>
            </a:r>
          </a:p>
          <a:p>
            <a:r>
              <a:rPr lang="en-US" dirty="0"/>
              <a:t>What about dislocation copying? [</a:t>
            </a:r>
            <a:r>
              <a:rPr lang="en-US" b="1" dirty="0">
                <a:solidFill>
                  <a:srgbClr val="0000FF"/>
                </a:solidFill>
                <a:sym typeface="Wingdings" panose="05000000000000000000" pitchFamily="2" charset="2"/>
              </a:rPr>
              <a:t>S</a:t>
            </a:r>
            <a:r>
              <a:rPr lang="en-US" dirty="0">
                <a:sym typeface="Wingdings" panose="05000000000000000000" pitchFamily="2" charset="2"/>
              </a:rPr>
              <a:t>-V-O-SP-</a:t>
            </a:r>
            <a:r>
              <a:rPr lang="en-US" b="1" dirty="0">
                <a:solidFill>
                  <a:srgbClr val="0000FF"/>
                </a:solidFill>
                <a:sym typeface="Wingdings" panose="05000000000000000000" pitchFamily="2" charset="2"/>
              </a:rPr>
              <a:t>S</a:t>
            </a:r>
            <a:r>
              <a:rPr lang="en-US" dirty="0">
                <a:sym typeface="Wingdings" panose="05000000000000000000" pitchFamily="2" charset="2"/>
              </a:rPr>
              <a:t>]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(Cheung 2015, Lai 2019)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18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BC89C-2763-4DA7-A44C-5F0EC4184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CB8C7-EC49-46D3-84CE-78DD4E673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BF46A0-EDB0-4A77-8C4C-20E44C571FC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090120"/>
          </a:xfrm>
        </p:spPr>
        <p:txBody>
          <a:bodyPr>
            <a:normAutofit/>
          </a:bodyPr>
          <a:lstStyle/>
          <a:p>
            <a:r>
              <a:rPr lang="en-US" dirty="0"/>
              <a:t>Prosodic phrasing:			(Cheng &amp; Downing 2012) </a:t>
            </a:r>
            <a:br>
              <a:rPr lang="en-US" dirty="0"/>
            </a:br>
            <a:r>
              <a:rPr lang="en-US" dirty="0"/>
              <a:t>Spell-out domain-based vs. phase edge-based</a:t>
            </a:r>
            <a:br>
              <a:rPr lang="en-US" dirty="0"/>
            </a:br>
            <a:r>
              <a:rPr lang="en-US" dirty="0"/>
              <a:t>[</a:t>
            </a:r>
            <a:r>
              <a:rPr lang="en-US" baseline="-25000" dirty="0"/>
              <a:t>CP</a:t>
            </a:r>
            <a:r>
              <a:rPr lang="en-US" dirty="0"/>
              <a:t> C </a:t>
            </a:r>
            <a:r>
              <a:rPr lang="en-US" dirty="0">
                <a:solidFill>
                  <a:srgbClr val="0000FF"/>
                </a:solidFill>
              </a:rPr>
              <a:t>[</a:t>
            </a:r>
            <a:r>
              <a:rPr lang="en-US" baseline="-25000" dirty="0">
                <a:solidFill>
                  <a:srgbClr val="0000FF"/>
                </a:solidFill>
              </a:rPr>
              <a:t>TP</a:t>
            </a:r>
            <a:r>
              <a:rPr lang="en-US" dirty="0">
                <a:solidFill>
                  <a:srgbClr val="0000FF"/>
                </a:solidFill>
              </a:rPr>
              <a:t> … ]</a:t>
            </a:r>
            <a:r>
              <a:rPr lang="en-US" dirty="0"/>
              <a:t>]		 </a:t>
            </a:r>
            <a:r>
              <a:rPr lang="en-US" dirty="0">
                <a:solidFill>
                  <a:srgbClr val="0000FF"/>
                </a:solidFill>
              </a:rPr>
              <a:t>[</a:t>
            </a:r>
            <a:r>
              <a:rPr lang="en-US" baseline="-25000" dirty="0">
                <a:solidFill>
                  <a:srgbClr val="0000FF"/>
                </a:solidFill>
              </a:rPr>
              <a:t>CP</a:t>
            </a:r>
            <a:r>
              <a:rPr lang="en-US" dirty="0"/>
              <a:t> C [</a:t>
            </a:r>
            <a:r>
              <a:rPr lang="en-US" baseline="-25000" dirty="0"/>
              <a:t>TP</a:t>
            </a:r>
            <a:r>
              <a:rPr lang="en-US" dirty="0"/>
              <a:t> … ]  </a:t>
            </a:r>
            <a:r>
              <a:rPr lang="en-US" dirty="0">
                <a:solidFill>
                  <a:srgbClr val="0000FF"/>
                </a:solidFill>
              </a:rPr>
              <a:t>]</a:t>
            </a:r>
            <a:br>
              <a:rPr lang="en-US" dirty="0"/>
            </a:br>
            <a:r>
              <a:rPr lang="en-US" dirty="0"/>
              <a:t>           (           )		(		)	</a:t>
            </a:r>
            <a:r>
              <a:rPr lang="en-US" sz="1700" dirty="0"/>
              <a:t>intonational phrase</a:t>
            </a:r>
          </a:p>
          <a:p>
            <a:endParaRPr lang="en-US" sz="1000" dirty="0"/>
          </a:p>
          <a:p>
            <a:r>
              <a:rPr lang="en-US" dirty="0"/>
              <a:t>Given that SPs are C-heads (or heads of split C)…</a:t>
            </a:r>
          </a:p>
          <a:p>
            <a:pPr lvl="1"/>
            <a:r>
              <a:rPr lang="en-US" dirty="0"/>
              <a:t>Spell-out domain-based: predict SPs to be outside the </a:t>
            </a:r>
            <a:r>
              <a:rPr lang="el-GR" i="1" dirty="0"/>
              <a:t>ι</a:t>
            </a:r>
            <a:r>
              <a:rPr lang="en-US" dirty="0"/>
              <a:t>-phrase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main chunk-SP</a:t>
            </a:r>
            <a:r>
              <a:rPr lang="en-US" dirty="0">
                <a:sym typeface="Wingdings" panose="05000000000000000000" pitchFamily="2" charset="2"/>
              </a:rPr>
              <a:t>) (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RD chunk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en-US" dirty="0"/>
              <a:t>Phase edge-based: predict SPs to be inside the </a:t>
            </a:r>
            <a:r>
              <a:rPr lang="el-GR" i="1" dirty="0"/>
              <a:t>ι</a:t>
            </a:r>
            <a:r>
              <a:rPr lang="en-US" dirty="0"/>
              <a:t>-phrase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(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main chunk-SP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RD chunk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en-US" b="1" i="1" dirty="0">
                <a:sym typeface="Wingdings" panose="05000000000000000000" pitchFamily="2" charset="2"/>
              </a:rPr>
              <a:t>Boundary tones </a:t>
            </a:r>
            <a:r>
              <a:rPr lang="en-US" dirty="0">
                <a:sym typeface="Wingdings" panose="05000000000000000000" pitchFamily="2" charset="2"/>
              </a:rPr>
              <a:t>constitute crucial evidence for </a:t>
            </a:r>
            <a:r>
              <a:rPr lang="el-GR" i="1" dirty="0"/>
              <a:t>ι</a:t>
            </a:r>
            <a:r>
              <a:rPr lang="en-US" dirty="0"/>
              <a:t>-phrase </a:t>
            </a:r>
            <a:r>
              <a:rPr lang="en-US" dirty="0">
                <a:sym typeface="Wingdings" panose="05000000000000000000" pitchFamily="2" charset="2"/>
              </a:rPr>
              <a:t>boundaries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How would </a:t>
            </a:r>
            <a:r>
              <a:rPr lang="en-US" b="1" i="1" dirty="0">
                <a:sym typeface="Wingdings" panose="05000000000000000000" pitchFamily="2" charset="2"/>
              </a:rPr>
              <a:t>boundary tones (intonation) </a:t>
            </a:r>
            <a:r>
              <a:rPr lang="en-US" dirty="0">
                <a:sym typeface="Wingdings" panose="05000000000000000000" pitchFamily="2" charset="2"/>
              </a:rPr>
              <a:t>be</a:t>
            </a:r>
            <a:r>
              <a:rPr lang="en-US" b="1" i="1" dirty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realized in RD?</a:t>
            </a:r>
          </a:p>
        </p:txBody>
      </p:sp>
    </p:spTree>
    <p:extLst>
      <p:ext uri="{BB962C8B-B14F-4D97-AF65-F5344CB8AC3E}">
        <p14:creationId xmlns:p14="http://schemas.microsoft.com/office/powerpoint/2010/main" val="429331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9FE3-F46E-4A7F-800F-89EBE72B9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Selected 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92F3A5-40C7-48F5-88FD-3012C158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40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92AC7-BBE9-4810-9575-FB6431EDFEC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090120"/>
          </a:xfrm>
        </p:spPr>
        <p:txBody>
          <a:bodyPr>
            <a:noAutofit/>
          </a:bodyPr>
          <a:lstStyle/>
          <a:p>
            <a:r>
              <a:rPr lang="en-US" sz="1600" dirty="0"/>
              <a:t>Cheung, L. Y. L. (2009). Dislocation focus construction in Chinese. </a:t>
            </a:r>
            <a:r>
              <a:rPr lang="en-US" sz="1600" i="1" dirty="0"/>
              <a:t>Journal of East Asian Linguistics</a:t>
            </a:r>
            <a:r>
              <a:rPr lang="en-US" sz="1600" dirty="0"/>
              <a:t> 18: 197–232.</a:t>
            </a:r>
          </a:p>
          <a:p>
            <a:r>
              <a:rPr lang="en-US" sz="1600" dirty="0"/>
              <a:t>Feng, S. (2015). Tone, intonation and sentence final particles in Chinese. </a:t>
            </a:r>
            <a:r>
              <a:rPr lang="en-US" sz="1600" i="1" dirty="0" err="1"/>
              <a:t>Yuyanxue</a:t>
            </a:r>
            <a:r>
              <a:rPr lang="en-US" sz="1600" i="1" dirty="0"/>
              <a:t> </a:t>
            </a:r>
            <a:r>
              <a:rPr lang="en-US" sz="1600" i="1" dirty="0" err="1"/>
              <a:t>Luncong</a:t>
            </a:r>
            <a:r>
              <a:rPr lang="en-US" sz="1600" dirty="0"/>
              <a:t> [Essays on linguistics] 51:52-59.</a:t>
            </a:r>
          </a:p>
          <a:p>
            <a:r>
              <a:rPr lang="en-US" sz="1600" dirty="0"/>
              <a:t>Feng, S. (2017). On grammatical effects on interactions between intonation, stress and syntax. </a:t>
            </a:r>
            <a:r>
              <a:rPr lang="en-US" sz="1600" i="1" dirty="0" err="1"/>
              <a:t>Yuyan</a:t>
            </a:r>
            <a:r>
              <a:rPr lang="en-US" sz="1600" i="1" dirty="0"/>
              <a:t> </a:t>
            </a:r>
            <a:r>
              <a:rPr lang="en-US" sz="1600" i="1" dirty="0" err="1"/>
              <a:t>Jiaoxue</a:t>
            </a:r>
            <a:r>
              <a:rPr lang="en-US" sz="1600" i="1" dirty="0"/>
              <a:t> </a:t>
            </a:r>
            <a:r>
              <a:rPr lang="en-US" sz="1600" i="1" dirty="0" err="1"/>
              <a:t>yu</a:t>
            </a:r>
            <a:r>
              <a:rPr lang="en-US" sz="1600" i="1" dirty="0"/>
              <a:t> </a:t>
            </a:r>
            <a:r>
              <a:rPr lang="en-US" sz="1600" i="1" dirty="0" err="1"/>
              <a:t>Yanjiu</a:t>
            </a:r>
            <a:r>
              <a:rPr lang="en-US" sz="1600" i="1" dirty="0"/>
              <a:t> </a:t>
            </a:r>
            <a:r>
              <a:rPr lang="en-US" sz="1600" dirty="0"/>
              <a:t>[Language Teaching and Linguistic Studies] 3:1-17.</a:t>
            </a:r>
          </a:p>
          <a:p>
            <a:r>
              <a:rPr lang="en-US" sz="1600" dirty="0"/>
              <a:t>Lai, J. Y. K. (2019). Parallel copying in dislocation copying: evidence from Cantonese. </a:t>
            </a:r>
            <a:r>
              <a:rPr lang="en-US" sz="1600" i="1" dirty="0"/>
              <a:t>Journal of East Asian Linguistics </a:t>
            </a:r>
            <a:r>
              <a:rPr lang="en-US" sz="1600" dirty="0"/>
              <a:t>28(3): 243-277.</a:t>
            </a:r>
          </a:p>
          <a:p>
            <a:r>
              <a:rPr lang="en-US" sz="1600" dirty="0"/>
              <a:t>Lee, O.J. (2005). The Prosody of Questions in Beijing Mandarin. Ph.D. Thesis, The Ohio State University.</a:t>
            </a:r>
          </a:p>
          <a:p>
            <a:r>
              <a:rPr lang="en-US" sz="1600" dirty="0"/>
              <a:t>Liu, F., and Xu, Y. (2005). Parallel encoding of focus and interrogative meaning in Mandarin intonation. </a:t>
            </a:r>
            <a:r>
              <a:rPr lang="en-US" sz="1600" i="1" dirty="0" err="1"/>
              <a:t>Phonetica</a:t>
            </a:r>
            <a:r>
              <a:rPr lang="en-US" sz="1600" dirty="0"/>
              <a:t> 62: 70–87.</a:t>
            </a:r>
          </a:p>
          <a:p>
            <a:r>
              <a:rPr lang="en-US" sz="1600" dirty="0"/>
              <a:t>Xu, B. R., and P. P.-K. </a:t>
            </a:r>
            <a:r>
              <a:rPr lang="en-US" sz="1600" dirty="0" err="1"/>
              <a:t>Mok</a:t>
            </a:r>
            <a:r>
              <a:rPr lang="en-US" sz="1600" dirty="0"/>
              <a:t>. (2011). Final rising and global raising in Cantonese intonation. </a:t>
            </a:r>
            <a:r>
              <a:rPr lang="en-US" sz="1600" i="1" dirty="0"/>
              <a:t>Proceedings of the Seventeenth International Congress of the Phonetic Sciences</a:t>
            </a:r>
            <a:r>
              <a:rPr lang="en-US" sz="1600" dirty="0"/>
              <a:t>: 2173–2176.</a:t>
            </a:r>
          </a:p>
          <a:p>
            <a:r>
              <a:rPr lang="en-US" sz="1600" dirty="0"/>
              <a:t>Xu, Y. (2013). </a:t>
            </a:r>
            <a:r>
              <a:rPr lang="en-US" sz="1600" dirty="0" err="1"/>
              <a:t>ProsodyPro</a:t>
            </a:r>
            <a:r>
              <a:rPr lang="en-US" sz="1600" dirty="0"/>
              <a:t> — A Tool for Large-scale Systematic Prosody Analysis. In </a:t>
            </a:r>
            <a:r>
              <a:rPr lang="en-US" sz="1600" i="1" dirty="0"/>
              <a:t>Proceedings of Tools and Resources for the Analysis of Speech Prosody</a:t>
            </a:r>
            <a:r>
              <a:rPr lang="en-US" sz="1600" dirty="0"/>
              <a:t> (TRASP 2013), Aix-en-Provence, France. 7-10.</a:t>
            </a:r>
          </a:p>
          <a:p>
            <a:r>
              <a:rPr lang="en-US" sz="1600" dirty="0"/>
              <a:t>Zhang, L. (2014). </a:t>
            </a:r>
            <a:r>
              <a:rPr lang="en-US" sz="1600" dirty="0" err="1"/>
              <a:t>Segmentless</a:t>
            </a:r>
            <a:r>
              <a:rPr lang="en-US" sz="1600" dirty="0"/>
              <a:t> sentence-final particles in Cantonese: An experimental study</a:t>
            </a:r>
            <a:r>
              <a:rPr lang="en-US" sz="1600" i="1" dirty="0"/>
              <a:t>. Studies in Chinese Linguistics</a:t>
            </a:r>
            <a:r>
              <a:rPr lang="en-US" sz="1600" dirty="0"/>
              <a:t> 35.2: 47-60.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065512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9FE3-F46E-4A7F-800F-89EBE72B9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92F3A5-40C7-48F5-88FD-3012C158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41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92AC7-BBE9-4810-9575-FB6431EDFEC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altLang="zh-TW" sz="5000" dirty="0"/>
          </a:p>
          <a:p>
            <a:pPr marL="0" indent="0" algn="ctr">
              <a:buNone/>
            </a:pPr>
            <a:r>
              <a:rPr lang="en-US" altLang="zh-TW" sz="4000" dirty="0"/>
              <a:t>Thank you!</a:t>
            </a:r>
          </a:p>
          <a:p>
            <a:pPr marL="0" indent="0" algn="ctr">
              <a:buNone/>
            </a:pPr>
            <a:r>
              <a:rPr lang="en-US" altLang="zh-TW" sz="4000" dirty="0"/>
              <a:t>Comments are welcome!</a:t>
            </a:r>
          </a:p>
          <a:p>
            <a:pPr marL="0" indent="0" algn="ctr">
              <a:buNone/>
            </a:pPr>
            <a:r>
              <a:rPr lang="ja-JP" altLang="en-US" sz="4000" dirty="0"/>
              <a:t>ありがとうございます</a:t>
            </a:r>
            <a:r>
              <a:rPr lang="zh-TW" altLang="en-US" sz="4000" dirty="0"/>
              <a:t>。</a:t>
            </a:r>
            <a:endParaRPr lang="en-US" altLang="zh-TW" sz="4000" dirty="0"/>
          </a:p>
          <a:p>
            <a:pPr marL="0" indent="0" algn="ctr">
              <a:buNone/>
            </a:pPr>
            <a:r>
              <a:rPr lang="ja-JP" altLang="en-US" sz="4000" dirty="0"/>
              <a:t>どうぞ 宜しく お願いします</a:t>
            </a:r>
            <a:r>
              <a:rPr lang="zh-TW" altLang="en-US" sz="4000" dirty="0"/>
              <a:t>。</a:t>
            </a:r>
            <a:r>
              <a:rPr lang="ja-JP" altLang="en-US" sz="4000" dirty="0"/>
              <a:t> </a:t>
            </a:r>
          </a:p>
          <a:p>
            <a:pPr marL="0" indent="0" algn="ctr">
              <a:buNone/>
            </a:pP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749000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7C355-E859-4C1B-B9D0-10A25C167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Cantonese? Why Mandarin?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96B843-548D-4029-A9D9-553CFB8CA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5F049E-6366-4942-A86C-152FEF46F5D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Cantonese has rich boundary tones on the final syllable of an </a:t>
            </a:r>
            <a:r>
              <a:rPr lang="el-GR" i="1" dirty="0"/>
              <a:t>ι</a:t>
            </a:r>
            <a:r>
              <a:rPr lang="en-US" dirty="0"/>
              <a:t>-phrase (Wong 2005, B. Xu &amp; </a:t>
            </a:r>
            <a:r>
              <a:rPr lang="en-US" dirty="0" err="1"/>
              <a:t>Mok</a:t>
            </a:r>
            <a:r>
              <a:rPr lang="en-US" dirty="0"/>
              <a:t> 2011, Han 2013).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Could be analyzed as </a:t>
            </a:r>
            <a:r>
              <a:rPr lang="en-US" dirty="0" err="1">
                <a:sym typeface="Wingdings" panose="05000000000000000000" pitchFamily="2" charset="2"/>
              </a:rPr>
              <a:t>segmentless</a:t>
            </a:r>
            <a:r>
              <a:rPr lang="en-US" dirty="0">
                <a:sym typeface="Wingdings" panose="05000000000000000000" pitchFamily="2" charset="2"/>
              </a:rPr>
              <a:t> SPs (Tang 2006</a:t>
            </a:r>
            <a:r>
              <a:rPr lang="en-US" altLang="zh-TW" dirty="0">
                <a:sym typeface="Wingdings" panose="05000000000000000000" pitchFamily="2" charset="2"/>
              </a:rPr>
              <a:t>,</a:t>
            </a:r>
            <a:r>
              <a:rPr lang="zh-TW" altLang="en-US" dirty="0">
                <a:sym typeface="Wingdings" panose="05000000000000000000" pitchFamily="2" charset="2"/>
              </a:rPr>
              <a:t> </a:t>
            </a:r>
            <a:r>
              <a:rPr lang="en-US" altLang="zh-TW" dirty="0">
                <a:sym typeface="Wingdings" panose="05000000000000000000" pitchFamily="2" charset="2"/>
              </a:rPr>
              <a:t>2020</a:t>
            </a:r>
            <a:r>
              <a:rPr lang="en-US" dirty="0">
                <a:sym typeface="Wingdings" panose="05000000000000000000" pitchFamily="2" charset="2"/>
              </a:rPr>
              <a:t>, Zhang 2014, Ki 2019, Lau 2019).</a:t>
            </a:r>
            <a:endParaRPr lang="en-US" dirty="0"/>
          </a:p>
          <a:p>
            <a:endParaRPr lang="en-US" dirty="0"/>
          </a:p>
          <a:p>
            <a:r>
              <a:rPr lang="en-US" dirty="0"/>
              <a:t>Mandarin’s question intonation differs from Cantonese in using global raising (Lee 2005, Liu &amp; Y. Xu 2005).</a:t>
            </a:r>
          </a:p>
          <a:p>
            <a:pPr lvl="1"/>
            <a:r>
              <a:rPr lang="en-US" dirty="0"/>
              <a:t>Involves change in pitch of the whole sentence body.</a:t>
            </a:r>
          </a:p>
          <a:p>
            <a:pPr lvl="1"/>
            <a:r>
              <a:rPr lang="en-US" dirty="0"/>
              <a:t>Is used as a perceptional clue (Yang 2018).</a:t>
            </a:r>
          </a:p>
        </p:txBody>
      </p:sp>
    </p:spTree>
    <p:extLst>
      <p:ext uri="{BB962C8B-B14F-4D97-AF65-F5344CB8AC3E}">
        <p14:creationId xmlns:p14="http://schemas.microsoft.com/office/powerpoint/2010/main" val="3763908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F26ED-C304-45D7-ACD0-9623219DE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F78BFD-D22A-4258-A564-3D7684659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54B0F-9AB3-4518-AFC7-78AA9E528F9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§2: RD as one CP				</a:t>
            </a:r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literature</a:t>
            </a:r>
          </a:p>
          <a:p>
            <a:r>
              <a:rPr lang="en-US" dirty="0"/>
              <a:t>§3: RD as one intonational phrase		</a:t>
            </a:r>
            <a:r>
              <a:rPr lang="en-US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acoustic experiment</a:t>
            </a:r>
          </a:p>
          <a:p>
            <a:r>
              <a:rPr lang="en-US" dirty="0"/>
              <a:t>§4: Intonation in RD			</a:t>
            </a:r>
            <a:r>
              <a:rPr lang="en-US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acoustic experiment </a:t>
            </a:r>
          </a:p>
          <a:p>
            <a:r>
              <a:rPr lang="en-US" dirty="0"/>
              <a:t>§5: Prediction on variation of RD		</a:t>
            </a:r>
            <a:r>
              <a:rPr lang="en-US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native judgement </a:t>
            </a:r>
            <a:r>
              <a:rPr lang="en-US" dirty="0"/>
              <a:t>						</a:t>
            </a:r>
            <a:r>
              <a:rPr lang="en-US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natural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41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E691-14A3-4DE7-8C0E-A2AC4D83C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§2: RD as one CP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1941A4-B43C-4545-B464-824536E1D2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400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4265F-14E6-4094-BF35-3ED76CEA6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Competing approaches on RD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F2256B-B1DD-4579-BF8F-8624B53CB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9CCCBB-9034-429F-A1AC-9E4148DB043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Monoclausal</a:t>
            </a:r>
            <a:r>
              <a:rPr lang="en-US" dirty="0"/>
              <a:t> movement approach		(Cheung 2009)</a:t>
            </a:r>
          </a:p>
          <a:p>
            <a:endParaRPr lang="en-US" dirty="0"/>
          </a:p>
          <a:p>
            <a:pPr lvl="1"/>
            <a:r>
              <a:rPr lang="en-US" dirty="0"/>
              <a:t>[</a:t>
            </a:r>
            <a:r>
              <a:rPr lang="en-US" baseline="-25000" dirty="0" err="1"/>
              <a:t>FocP</a:t>
            </a:r>
            <a:r>
              <a:rPr lang="en-US" baseline="-25000" dirty="0"/>
              <a:t> </a:t>
            </a:r>
            <a:r>
              <a:rPr lang="en-US" b="1" i="1" dirty="0">
                <a:solidFill>
                  <a:srgbClr val="0000FF"/>
                </a:solidFill>
              </a:rPr>
              <a:t>Lai-le</a:t>
            </a:r>
            <a:r>
              <a:rPr lang="en-US" i="1" dirty="0"/>
              <a:t>         </a:t>
            </a:r>
            <a:r>
              <a:rPr lang="en-US" dirty="0"/>
              <a:t>[</a:t>
            </a:r>
            <a:r>
              <a:rPr lang="en-US" baseline="-25000" dirty="0"/>
              <a:t>CP</a:t>
            </a:r>
            <a:r>
              <a:rPr lang="en-US" i="1" dirty="0"/>
              <a:t> </a:t>
            </a:r>
            <a:r>
              <a:rPr lang="en-US" b="1" i="1" dirty="0"/>
              <a:t>ma</a:t>
            </a:r>
            <a:r>
              <a:rPr lang="en-US" i="1" dirty="0"/>
              <a:t>, </a:t>
            </a:r>
            <a:r>
              <a:rPr lang="en-US" dirty="0"/>
              <a:t>[</a:t>
            </a:r>
            <a:r>
              <a:rPr lang="en-US" baseline="-25000" dirty="0"/>
              <a:t>TP</a:t>
            </a:r>
            <a:r>
              <a:rPr lang="en-US" i="1" dirty="0"/>
              <a:t>  </a:t>
            </a:r>
            <a:r>
              <a:rPr lang="en-US" i="1" dirty="0" err="1"/>
              <a:t>ni</a:t>
            </a:r>
            <a:r>
              <a:rPr lang="en-US" i="1" dirty="0"/>
              <a:t>       </a:t>
            </a:r>
            <a:r>
              <a:rPr lang="en-US" i="1" dirty="0" err="1"/>
              <a:t>gege</a:t>
            </a:r>
            <a:r>
              <a:rPr lang="en-US" i="1" dirty="0"/>
              <a:t>                   __ </a:t>
            </a:r>
            <a:r>
              <a:rPr lang="en-US" dirty="0"/>
              <a:t>]]]</a:t>
            </a:r>
            <a:r>
              <a:rPr lang="en-US" i="1" dirty="0"/>
              <a:t>  </a:t>
            </a:r>
            <a:r>
              <a:rPr lang="en-US" dirty="0"/>
              <a:t>?	</a:t>
            </a:r>
            <a:br>
              <a:rPr lang="en-US" dirty="0"/>
            </a:br>
            <a:r>
              <a:rPr lang="en-US" dirty="0"/>
              <a:t>         </a:t>
            </a:r>
            <a:r>
              <a:rPr lang="en-US" dirty="0">
                <a:solidFill>
                  <a:srgbClr val="0000FF"/>
                </a:solidFill>
              </a:rPr>
              <a:t>come-</a:t>
            </a:r>
            <a:r>
              <a:rPr lang="en-US" cap="small" dirty="0" err="1">
                <a:solidFill>
                  <a:srgbClr val="0000FF"/>
                </a:solidFill>
              </a:rPr>
              <a:t>pfv</a:t>
            </a:r>
            <a:r>
              <a:rPr lang="en-US" cap="small" dirty="0"/>
              <a:t>         </a:t>
            </a:r>
            <a:r>
              <a:rPr lang="en-US" cap="small" dirty="0" err="1"/>
              <a:t>sp</a:t>
            </a:r>
            <a:r>
              <a:rPr lang="en-US" cap="small" dirty="0"/>
              <a:t>           </a:t>
            </a:r>
            <a:r>
              <a:rPr lang="en-US" dirty="0"/>
              <a:t>you  </a:t>
            </a:r>
            <a:r>
              <a:rPr lang="en-US" dirty="0" err="1"/>
              <a:t>elder.brother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"Has your brother come?"</a:t>
            </a:r>
          </a:p>
          <a:p>
            <a:endParaRPr lang="en-US" dirty="0"/>
          </a:p>
          <a:p>
            <a:r>
              <a:rPr lang="en-US" dirty="0" err="1"/>
              <a:t>Biclausal</a:t>
            </a:r>
            <a:r>
              <a:rPr lang="en-US" dirty="0"/>
              <a:t> deletion approach	(Shi 2002)</a:t>
            </a:r>
          </a:p>
          <a:p>
            <a:pPr lvl="1"/>
            <a:r>
              <a:rPr lang="en-US" dirty="0"/>
              <a:t>[</a:t>
            </a:r>
            <a:r>
              <a:rPr lang="en-US" baseline="-25000" dirty="0"/>
              <a:t>CP</a:t>
            </a:r>
            <a:r>
              <a:rPr lang="en-US" i="1" baseline="-25000" dirty="0"/>
              <a:t> </a:t>
            </a:r>
            <a:r>
              <a:rPr lang="en-US" i="1" strike="sngStrike" dirty="0" err="1"/>
              <a:t>ni</a:t>
            </a:r>
            <a:r>
              <a:rPr lang="en-US" i="1" strike="sngStrike" dirty="0"/>
              <a:t>       </a:t>
            </a:r>
            <a:r>
              <a:rPr lang="en-US" i="1" strike="sngStrike" dirty="0" err="1"/>
              <a:t>gege</a:t>
            </a:r>
            <a:r>
              <a:rPr lang="en-US" i="1" strike="sngStrike" dirty="0"/>
              <a:t> </a:t>
            </a:r>
            <a:r>
              <a:rPr lang="en-US" b="1" i="1" dirty="0" err="1">
                <a:solidFill>
                  <a:srgbClr val="0000FF"/>
                </a:solidFill>
              </a:rPr>
              <a:t>lai</a:t>
            </a:r>
            <a:r>
              <a:rPr lang="en-US" b="1" i="1" dirty="0">
                <a:solidFill>
                  <a:srgbClr val="0000FF"/>
                </a:solidFill>
              </a:rPr>
              <a:t>-le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b="1" i="1" dirty="0">
                <a:solidFill>
                  <a:srgbClr val="0000FF"/>
                </a:solidFill>
              </a:rPr>
              <a:t>ma</a:t>
            </a:r>
            <a:r>
              <a:rPr lang="en-US" b="1" dirty="0"/>
              <a:t>]</a:t>
            </a:r>
            <a:r>
              <a:rPr lang="en-US" i="1" dirty="0"/>
              <a:t> </a:t>
            </a:r>
            <a:r>
              <a:rPr lang="en-US" dirty="0"/>
              <a:t>[</a:t>
            </a:r>
            <a:r>
              <a:rPr lang="en-US" baseline="-25000" dirty="0"/>
              <a:t>CP</a:t>
            </a:r>
            <a:r>
              <a:rPr lang="en-US" i="1" baseline="-25000" dirty="0"/>
              <a:t> </a:t>
            </a:r>
            <a:r>
              <a:rPr lang="en-US" i="1" dirty="0" err="1">
                <a:solidFill>
                  <a:srgbClr val="0000FF"/>
                </a:solidFill>
              </a:rPr>
              <a:t>ni</a:t>
            </a:r>
            <a:r>
              <a:rPr lang="en-US" i="1" dirty="0">
                <a:solidFill>
                  <a:srgbClr val="0000FF"/>
                </a:solidFill>
              </a:rPr>
              <a:t>       </a:t>
            </a:r>
            <a:r>
              <a:rPr lang="en-US" i="1" dirty="0" err="1">
                <a:solidFill>
                  <a:srgbClr val="0000FF"/>
                </a:solidFill>
              </a:rPr>
              <a:t>gege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strike="sngStrike" dirty="0" err="1"/>
              <a:t>lai</a:t>
            </a:r>
            <a:r>
              <a:rPr lang="en-US" i="1" strike="sngStrike" dirty="0"/>
              <a:t>-le ma</a:t>
            </a:r>
            <a:r>
              <a:rPr lang="en-US" b="1" dirty="0"/>
              <a:t>]</a:t>
            </a:r>
            <a:r>
              <a:rPr lang="en-US" dirty="0"/>
              <a:t>?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07E7289-113E-4193-BE57-DA6907680F31}"/>
              </a:ext>
            </a:extLst>
          </p:cNvPr>
          <p:cNvSpPr/>
          <p:nvPr/>
        </p:nvSpPr>
        <p:spPr>
          <a:xfrm>
            <a:off x="1979712" y="2570480"/>
            <a:ext cx="4536504" cy="604157"/>
          </a:xfrm>
          <a:custGeom>
            <a:avLst/>
            <a:gdLst>
              <a:gd name="connsiteX0" fmla="*/ 4164939 w 4267791"/>
              <a:gd name="connsiteY0" fmla="*/ 0 h 604157"/>
              <a:gd name="connsiteX1" fmla="*/ 3809339 w 4267791"/>
              <a:gd name="connsiteY1" fmla="*/ 528320 h 604157"/>
              <a:gd name="connsiteX2" fmla="*/ 537819 w 4267791"/>
              <a:gd name="connsiteY2" fmla="*/ 568960 h 604157"/>
              <a:gd name="connsiteX3" fmla="*/ 39979 w 4267791"/>
              <a:gd name="connsiteY3" fmla="*/ 223520 h 604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7791" h="604157">
                <a:moveTo>
                  <a:pt x="4164939" y="0"/>
                </a:moveTo>
                <a:cubicBezTo>
                  <a:pt x="4289399" y="216746"/>
                  <a:pt x="4413859" y="433493"/>
                  <a:pt x="3809339" y="528320"/>
                </a:cubicBezTo>
                <a:cubicBezTo>
                  <a:pt x="3204819" y="623147"/>
                  <a:pt x="1166046" y="619760"/>
                  <a:pt x="537819" y="568960"/>
                </a:cubicBezTo>
                <a:cubicBezTo>
                  <a:pt x="-90408" y="518160"/>
                  <a:pt x="-25215" y="370840"/>
                  <a:pt x="39979" y="223520"/>
                </a:cubicBez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01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1721F-71CA-4E31-AD59-5CF864938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 as one CP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C75113-97A0-4394-A4E7-CF36F2D2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DE167C-CF89-4DC2-9F54-4BD693CDAB4D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Cheung (2009):</a:t>
            </a:r>
          </a:p>
          <a:p>
            <a:r>
              <a:rPr lang="en-US" dirty="0"/>
              <a:t>SPs (presumably C) cannot occur twice</a:t>
            </a:r>
          </a:p>
          <a:p>
            <a:pPr lvl="1"/>
            <a:r>
              <a:rPr lang="en-US" i="1" dirty="0"/>
              <a:t>*Lai-le         </a:t>
            </a:r>
            <a:r>
              <a:rPr lang="en-US" b="1" i="1" dirty="0"/>
              <a:t>ma</a:t>
            </a:r>
            <a:r>
              <a:rPr lang="en-US" i="1" dirty="0"/>
              <a:t>,   </a:t>
            </a:r>
            <a:r>
              <a:rPr lang="en-US" i="1" dirty="0" err="1"/>
              <a:t>ni</a:t>
            </a:r>
            <a:r>
              <a:rPr lang="en-US" i="1" dirty="0"/>
              <a:t>       </a:t>
            </a:r>
            <a:r>
              <a:rPr lang="en-US" i="1" dirty="0" err="1"/>
              <a:t>gege</a:t>
            </a:r>
            <a:r>
              <a:rPr lang="en-US" i="1" dirty="0"/>
              <a:t>                   </a:t>
            </a:r>
            <a:r>
              <a:rPr lang="en-US" b="1" i="1" dirty="0"/>
              <a:t>ma</a:t>
            </a:r>
            <a:r>
              <a:rPr lang="en-US" i="1" dirty="0"/>
              <a:t>? 	</a:t>
            </a:r>
            <a:r>
              <a:rPr lang="en-US" dirty="0"/>
              <a:t>[M]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dirty="0"/>
              <a:t>come-</a:t>
            </a:r>
            <a:r>
              <a:rPr lang="en-US" cap="small" dirty="0" err="1"/>
              <a:t>pfv</a:t>
            </a:r>
            <a:r>
              <a:rPr lang="en-US" cap="small" dirty="0"/>
              <a:t> </a:t>
            </a:r>
            <a:r>
              <a:rPr lang="en-US" cap="small" dirty="0" err="1"/>
              <a:t>sp</a:t>
            </a:r>
            <a:r>
              <a:rPr lang="en-US" cap="small" dirty="0"/>
              <a:t>      </a:t>
            </a:r>
            <a:r>
              <a:rPr lang="en-US" dirty="0"/>
              <a:t>you    </a:t>
            </a:r>
            <a:r>
              <a:rPr lang="en-US" dirty="0" err="1"/>
              <a:t>elder.brother</a:t>
            </a:r>
            <a:r>
              <a:rPr lang="en-US" dirty="0"/>
              <a:t>  </a:t>
            </a:r>
            <a:r>
              <a:rPr lang="en-US" cap="small" dirty="0" err="1"/>
              <a:t>sp</a:t>
            </a:r>
            <a:endParaRPr lang="en-US" i="1" dirty="0"/>
          </a:p>
          <a:p>
            <a:endParaRPr lang="en-US" dirty="0"/>
          </a:p>
          <a:p>
            <a:r>
              <a:rPr lang="en-US" dirty="0"/>
              <a:t>Connectivity effects</a:t>
            </a:r>
          </a:p>
          <a:p>
            <a:pPr lvl="1"/>
            <a:r>
              <a:rPr lang="en-US" dirty="0"/>
              <a:t>Association of “only” and focus 			[C]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6FDF6C-BCA2-4C3B-B9B3-BF43E26EF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768" y="4365104"/>
            <a:ext cx="7653352" cy="1023289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D7736E0-A6EE-4E22-8666-4AECD73E3FE9}"/>
              </a:ext>
            </a:extLst>
          </p:cNvPr>
          <p:cNvSpPr/>
          <p:nvPr/>
        </p:nvSpPr>
        <p:spPr>
          <a:xfrm>
            <a:off x="6084168" y="4365102"/>
            <a:ext cx="1080120" cy="726769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AD1B68A-1A18-4E17-9ECC-18FC056FC96E}"/>
              </a:ext>
            </a:extLst>
          </p:cNvPr>
          <p:cNvSpPr/>
          <p:nvPr/>
        </p:nvSpPr>
        <p:spPr>
          <a:xfrm>
            <a:off x="747192" y="4365103"/>
            <a:ext cx="3176736" cy="726769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233BB8-EF9D-4578-8269-4060D11F5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696" y="4299862"/>
            <a:ext cx="7826078" cy="187471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F83C23E-C59A-4DB0-89F1-5CA23365FE32}"/>
              </a:ext>
            </a:extLst>
          </p:cNvPr>
          <p:cNvSpPr/>
          <p:nvPr/>
        </p:nvSpPr>
        <p:spPr>
          <a:xfrm>
            <a:off x="7348864" y="4245693"/>
            <a:ext cx="1080120" cy="726769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F0C2A2F-E7B0-4C8C-A54F-5A45AFD004B1}"/>
              </a:ext>
            </a:extLst>
          </p:cNvPr>
          <p:cNvSpPr/>
          <p:nvPr/>
        </p:nvSpPr>
        <p:spPr>
          <a:xfrm>
            <a:off x="2224428" y="4853060"/>
            <a:ext cx="792088" cy="535333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41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1">
  <a:themeElements>
    <a:clrScheme name="原創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宣紙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原創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01A8F792-7626-4EED-B1C4-DF2819F8E685}" vid="{B0ADD402-C9FA-4524-81EC-09B5FAE425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7049</TotalTime>
  <Words>1321</Words>
  <Application>Microsoft Office PowerPoint</Application>
  <PresentationFormat>On-screen Show (4:3)</PresentationFormat>
  <Paragraphs>274</Paragraphs>
  <Slides>41</Slides>
  <Notes>3</Notes>
  <HiddenSlides>0</HiddenSlides>
  <MMClips>21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Adobe Devanagari</vt:lpstr>
      <vt:lpstr>Calibri</vt:lpstr>
      <vt:lpstr>Constantia</vt:lpstr>
      <vt:lpstr>Wingdings</vt:lpstr>
      <vt:lpstr>Wingdings 3</vt:lpstr>
      <vt:lpstr>Theme1</vt:lpstr>
      <vt:lpstr>Syntax-prosody mapping in clausal domains: right dislocation in Mandarin and Cantonese</vt:lpstr>
      <vt:lpstr>Right dislocation (RD)</vt:lpstr>
      <vt:lpstr>A puzzle on syntax-prosody mapping</vt:lpstr>
      <vt:lpstr>PowerPoint Presentation</vt:lpstr>
      <vt:lpstr>Why Cantonese? Why Mandarin?</vt:lpstr>
      <vt:lpstr>Roadmap</vt:lpstr>
      <vt:lpstr>§2: RD as one CP</vt:lpstr>
      <vt:lpstr>Competing approaches on RD</vt:lpstr>
      <vt:lpstr>RD as one CP</vt:lpstr>
      <vt:lpstr>§3: RD as one intonational phrase</vt:lpstr>
      <vt:lpstr>Experiment one: design</vt:lpstr>
      <vt:lpstr>PowerPoint Presentation</vt:lpstr>
      <vt:lpstr>Experiment one: results (Cantonese)</vt:lpstr>
      <vt:lpstr>PowerPoint Presentation</vt:lpstr>
      <vt:lpstr>PowerPoint Presentation</vt:lpstr>
      <vt:lpstr>Experiment one: results (Mandarin)</vt:lpstr>
      <vt:lpstr>PowerPoint Presentation</vt:lpstr>
      <vt:lpstr>PowerPoint Presentation</vt:lpstr>
      <vt:lpstr>Experiment one: discussion</vt:lpstr>
      <vt:lpstr>§4: Intonation in RD</vt:lpstr>
      <vt:lpstr>What do we expect?</vt:lpstr>
      <vt:lpstr>Experiment two: design</vt:lpstr>
      <vt:lpstr>PowerPoint Presentation</vt:lpstr>
      <vt:lpstr>Experiment two: results (Cantonese)</vt:lpstr>
      <vt:lpstr>PowerPoint Presentation</vt:lpstr>
      <vt:lpstr>(!  Not what we expected!)</vt:lpstr>
      <vt:lpstr>Experiment two: results (Mandarin)</vt:lpstr>
      <vt:lpstr>PowerPoint Presentation</vt:lpstr>
      <vt:lpstr>PowerPoint Presentation</vt:lpstr>
      <vt:lpstr>Experiment two: discussion</vt:lpstr>
      <vt:lpstr>PowerPoint Presentation</vt:lpstr>
      <vt:lpstr>PowerPoint Presentation</vt:lpstr>
      <vt:lpstr>PowerPoint Presentation</vt:lpstr>
      <vt:lpstr>§5: Prediction on variation of RD</vt:lpstr>
      <vt:lpstr>Predicting requirement of RD on SPs</vt:lpstr>
      <vt:lpstr>SP requirement of Cantonese RD</vt:lpstr>
      <vt:lpstr>PowerPoint Presentation</vt:lpstr>
      <vt:lpstr>Concluding remarks</vt:lpstr>
      <vt:lpstr>Concluding remarks</vt:lpstr>
      <vt:lpstr>Selected 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KF-Yip</dc:creator>
  <cp:lastModifiedBy>Ka Fai YIP</cp:lastModifiedBy>
  <cp:revision>224</cp:revision>
  <cp:lastPrinted>2019-12-06T15:08:35Z</cp:lastPrinted>
  <dcterms:created xsi:type="dcterms:W3CDTF">2018-11-01T02:03:31Z</dcterms:created>
  <dcterms:modified xsi:type="dcterms:W3CDTF">2020-02-18T08:59:01Z</dcterms:modified>
</cp:coreProperties>
</file>